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54"/>
  </p:notesMasterIdLst>
  <p:sldIdLst>
    <p:sldId id="256" r:id="rId13"/>
    <p:sldId id="257" r:id="rId14"/>
    <p:sldId id="258" r:id="rId15"/>
    <p:sldId id="287" r:id="rId16"/>
    <p:sldId id="259" r:id="rId17"/>
    <p:sldId id="260" r:id="rId18"/>
    <p:sldId id="261" r:id="rId19"/>
    <p:sldId id="262" r:id="rId20"/>
    <p:sldId id="263" r:id="rId21"/>
    <p:sldId id="264" r:id="rId22"/>
    <p:sldId id="265" r:id="rId23"/>
    <p:sldId id="266" r:id="rId24"/>
    <p:sldId id="267" r:id="rId25"/>
    <p:sldId id="288" r:id="rId26"/>
    <p:sldId id="268" r:id="rId27"/>
    <p:sldId id="269" r:id="rId28"/>
    <p:sldId id="270" r:id="rId29"/>
    <p:sldId id="271" r:id="rId30"/>
    <p:sldId id="272" r:id="rId31"/>
    <p:sldId id="273" r:id="rId32"/>
    <p:sldId id="274" r:id="rId33"/>
    <p:sldId id="275" r:id="rId34"/>
    <p:sldId id="276" r:id="rId35"/>
    <p:sldId id="277" r:id="rId36"/>
    <p:sldId id="289" r:id="rId37"/>
    <p:sldId id="291" r:id="rId38"/>
    <p:sldId id="280" r:id="rId39"/>
    <p:sldId id="281" r:id="rId40"/>
    <p:sldId id="283" r:id="rId41"/>
    <p:sldId id="284" r:id="rId42"/>
    <p:sldId id="285" r:id="rId43"/>
    <p:sldId id="286" r:id="rId44"/>
    <p:sldId id="293" r:id="rId45"/>
    <p:sldId id="294" r:id="rId46"/>
    <p:sldId id="292" r:id="rId47"/>
    <p:sldId id="295" r:id="rId48"/>
    <p:sldId id="296" r:id="rId49"/>
    <p:sldId id="290" r:id="rId50"/>
    <p:sldId id="278" r:id="rId51"/>
    <p:sldId id="279" r:id="rId52"/>
    <p:sldId id="282" r:id="rId5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rodriguez" initials="pr" lastIdx="1" clrIdx="0">
    <p:extLst>
      <p:ext uri="{19B8F6BF-5375-455C-9EA6-DF929625EA0E}">
        <p15:presenceInfo xmlns:p15="http://schemas.microsoft.com/office/powerpoint/2012/main" userId="7550a72a4ab0e5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94"/>
  </p:normalViewPr>
  <p:slideViewPr>
    <p:cSldViewPr snapToGrid="0" snapToObjects="1">
      <p:cViewPr varScale="1">
        <p:scale>
          <a:sx n="101" d="100"/>
          <a:sy n="101" d="100"/>
        </p:scale>
        <p:origin x="150"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omments/comment1.xml><?xml version="1.0" encoding="utf-8"?>
<p:cmLst xmlns:a="http://schemas.openxmlformats.org/drawingml/2006/main" xmlns:r="http://schemas.openxmlformats.org/officeDocument/2006/relationships" xmlns:p="http://schemas.openxmlformats.org/presentationml/2006/main">
  <p:cm authorId="1" dt="2020-11-03T19:20:52.153"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11</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12</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13</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15</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16</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17</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18</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19</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20</a:t>
            </a:fld>
            <a:endParaRPr lang="en-US" sz="1900"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21</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22</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23</a:t>
            </a:fld>
            <a:endParaRPr lang="en-US" sz="1900"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24</a:t>
            </a:fld>
            <a:endParaRPr lang="en-US" sz="1900"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27</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28</a:t>
            </a:fld>
            <a:endParaRPr lang="en-US" sz="1900"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29</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30</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31</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32</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CF068441-BB24-47C3-B0BE-E7481F3E72D5}" type="slidenum">
              <a:rPr lang="en-US" sz="1900" spc="-1">
                <a:solidFill>
                  <a:srgbClr val="000000"/>
                </a:solidFill>
              </a:rPr>
              <a:t>39</a:t>
            </a:fld>
            <a:endParaRPr lang="en-US" sz="1900"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6ADA6DA-C3D9-4E41-874A-F7683C4249EC}" type="slidenum">
              <a:rPr lang="en-US" sz="1900" spc="-1">
                <a:solidFill>
                  <a:srgbClr val="000000"/>
                </a:solidFill>
              </a:rPr>
              <a:t>40</a:t>
            </a:fld>
            <a:endParaRPr lang="en-US" sz="1900" spc="-1">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539FF3D-0051-452B-8B25-1B3229692335}" type="slidenum">
              <a:rPr lang="en-US" sz="1300" spc="-1">
                <a:solidFill>
                  <a:srgbClr val="000000"/>
                </a:solidFill>
                <a:latin typeface="Times New Roman"/>
              </a:rPr>
              <a:t>41</a:t>
            </a:fld>
            <a:endParaRPr lang="en-US" sz="1300" spc="-1">
              <a:latin typeface="Arial"/>
            </a:endParaRPr>
          </a:p>
        </p:txBody>
      </p:sp>
      <p:sp>
        <p:nvSpPr>
          <p:cNvPr id="88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5</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6</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7</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8</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9</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10</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8"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11/8/2020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10" name="Group 1"/>
          <p:cNvGrpSpPr/>
          <p:nvPr/>
        </p:nvGrpSpPr>
        <p:grpSpPr>
          <a:xfrm>
            <a:off x="87480" y="6091200"/>
            <a:ext cx="692280" cy="694080"/>
            <a:chOff x="87480" y="6091200"/>
            <a:chExt cx="692280" cy="694080"/>
          </a:xfrm>
        </p:grpSpPr>
        <p:sp>
          <p:nvSpPr>
            <p:cNvPr id="411"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2"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4"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5"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6"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17"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418"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419"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56" name="Group 1"/>
          <p:cNvGrpSpPr/>
          <p:nvPr/>
        </p:nvGrpSpPr>
        <p:grpSpPr>
          <a:xfrm>
            <a:off x="87480" y="6091200"/>
            <a:ext cx="692280" cy="694080"/>
            <a:chOff x="87480" y="6091200"/>
            <a:chExt cx="692280" cy="694080"/>
          </a:xfrm>
        </p:grpSpPr>
        <p:sp>
          <p:nvSpPr>
            <p:cNvPr id="457"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8"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9"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0"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1"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2"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63"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4"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11/8/2020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23.xml"/><Relationship Id="rId1" Type="http://schemas.openxmlformats.org/officeDocument/2006/relationships/slideLayout" Target="../slideLayouts/slideLayout9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97.xml"/><Relationship Id="rId4" Type="http://schemas.openxmlformats.org/officeDocument/2006/relationships/image" Target="../media/image36.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3.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53.xml"/><Relationship Id="rId5" Type="http://schemas.openxmlformats.org/officeDocument/2006/relationships/comments" Target="../comments/comment1.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53.xml"/><Relationship Id="rId4" Type="http://schemas.openxmlformats.org/officeDocument/2006/relationships/image" Target="../media/image43.jpg"/></Relationships>
</file>

<file path=ppt/slides/_rels/slide3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112.xml"/><Relationship Id="rId5" Type="http://schemas.openxmlformats.org/officeDocument/2006/relationships/hyperlink" Target="https://creativecommons.org/licenses/by/3.0/" TargetMode="External"/><Relationship Id="rId4" Type="http://schemas.openxmlformats.org/officeDocument/2006/relationships/hyperlink" Target="https://www.uhaul.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0" strike="noStrike" spc="-1" dirty="0">
                <a:solidFill>
                  <a:srgbClr val="FFFFFF"/>
                </a:solidFill>
                <a:latin typeface="Gulim"/>
              </a:rPr>
              <a:t>Team Yellow</a:t>
            </a:r>
            <a:endParaRPr lang="en-US" sz="1400" b="0" strike="noStrike" spc="-1" dirty="0">
              <a:latin typeface="Arial"/>
            </a:endParaRPr>
          </a:p>
          <a:p>
            <a:pPr algn="r">
              <a:lnSpc>
                <a:spcPct val="90000"/>
              </a:lnSpc>
              <a:spcBef>
                <a:spcPts val="1001"/>
              </a:spcBef>
              <a:tabLst>
                <a:tab pos="0" algn="l"/>
              </a:tabLst>
            </a:pPr>
            <a:r>
              <a:rPr lang="en-US" sz="1400" b="0" strike="noStrike" spc="-1" dirty="0">
                <a:solidFill>
                  <a:srgbClr val="FFFFFF"/>
                </a:solidFill>
                <a:latin typeface="Gulim"/>
              </a:rPr>
              <a:t>Design Presentation</a:t>
            </a:r>
            <a:endParaRPr lang="en-US" sz="1400" b="0" strike="noStrike" spc="-1" dirty="0">
              <a:latin typeface="Arial"/>
            </a:endParaRPr>
          </a:p>
          <a:p>
            <a:pPr algn="r">
              <a:lnSpc>
                <a:spcPct val="90000"/>
              </a:lnSpc>
              <a:spcBef>
                <a:spcPts val="1001"/>
              </a:spcBef>
              <a:tabLst>
                <a:tab pos="0" algn="l"/>
              </a:tabLst>
            </a:pPr>
            <a:r>
              <a:rPr lang="en-US" sz="1400" b="0" strike="noStrike" spc="-1" dirty="0">
                <a:solidFill>
                  <a:srgbClr val="FFFFFF"/>
                </a:solidFill>
                <a:latin typeface="Gulim"/>
              </a:rPr>
              <a:t>Old Dominion University</a:t>
            </a:r>
            <a:endParaRPr lang="en-US" sz="1400" b="0" strike="noStrike" spc="-1" dirty="0">
              <a:latin typeface="Arial"/>
            </a:endParaRPr>
          </a:p>
          <a:p>
            <a:pPr algn="r">
              <a:lnSpc>
                <a:spcPct val="90000"/>
              </a:lnSpc>
              <a:spcBef>
                <a:spcPts val="1001"/>
              </a:spcBef>
              <a:tabLst>
                <a:tab pos="0" algn="l"/>
              </a:tabLst>
            </a:pPr>
            <a:fld id="{FF8730C1-8C41-46EC-9789-F30E9C9A6891}" type="datetime1">
              <a:rPr lang="en-US" sz="1400" b="0" strike="noStrike" spc="-1">
                <a:solidFill>
                  <a:srgbClr val="FFFFFF"/>
                </a:solidFill>
                <a:latin typeface="Gulim"/>
              </a:rPr>
              <a:t>11/8/2020</a:t>
            </a:fld>
            <a:endParaRPr lang="en-US" sz="1400" b="0" strike="noStrike" spc="-1" dirty="0">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dirty="0">
                <a:solidFill>
                  <a:srgbClr val="FFFFFF"/>
                </a:solidFill>
                <a:latin typeface="Gulim"/>
              </a:rPr>
              <a:t>Using AI and Computer Vision </a:t>
            </a:r>
            <a:endParaRPr lang="en-US" sz="1800" b="0" strike="noStrike" spc="-1" dirty="0">
              <a:latin typeface="Arial"/>
            </a:endParaRPr>
          </a:p>
          <a:p>
            <a:pPr algn="ctr">
              <a:lnSpc>
                <a:spcPct val="90000"/>
              </a:lnSpc>
              <a:tabLst>
                <a:tab pos="0" algn="l"/>
              </a:tabLst>
            </a:pPr>
            <a:r>
              <a:rPr lang="en-US" sz="1800" b="1" strike="noStrike" spc="299" dirty="0">
                <a:solidFill>
                  <a:srgbClr val="FFFFFF"/>
                </a:solidFill>
                <a:latin typeface="Gulim"/>
              </a:rPr>
              <a:t>to give your move a game plan.</a:t>
            </a:r>
            <a:endParaRPr lang="en-US" sz="1800" b="0" strike="noStrike" spc="-1" dirty="0">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CustomShape 1"/>
          <p:cNvSpPr/>
          <p:nvPr/>
        </p:nvSpPr>
        <p:spPr>
          <a:xfrm>
            <a:off x="838080" y="12528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Major Truck Loading Considerations </a:t>
            </a:r>
            <a:endParaRPr lang="en-US" sz="3200" b="0" strike="noStrike" spc="-1">
              <a:latin typeface="Arial"/>
            </a:endParaRPr>
          </a:p>
        </p:txBody>
      </p:sp>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28"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BD4C32B-AF19-44FF-88F8-A9AFCFEBCE19}" type="slidenum">
              <a:rPr lang="en-US" sz="1200" b="1" strike="noStrike" spc="-1">
                <a:solidFill>
                  <a:srgbClr val="FFFFFF"/>
                </a:solidFill>
                <a:latin typeface="Gulim"/>
                <a:ea typeface="DejaVu Sans"/>
              </a:rPr>
              <a:t>10</a:t>
            </a:fld>
            <a:endParaRPr lang="en-US" sz="1200" b="0" strike="noStrike" spc="-1">
              <a:latin typeface="Arial"/>
            </a:endParaRPr>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CustomShape 1"/>
          <p:cNvSpPr/>
          <p:nvPr/>
        </p:nvSpPr>
        <p:spPr>
          <a:xfrm>
            <a:off x="838080" y="8352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Figuring out what to rent is hard!</a:t>
            </a:r>
            <a:endParaRPr lang="en-US" sz="3200" b="0" strike="noStrike" spc="-1">
              <a:latin typeface="Arial"/>
            </a:endParaRPr>
          </a:p>
        </p:txBody>
      </p:sp>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37"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2BA8F19-E2BD-4103-84D7-34487725FB18}" type="slidenum">
              <a:rPr lang="en-US" sz="1200" b="1" strike="noStrike" spc="-1">
                <a:solidFill>
                  <a:srgbClr val="FFFFFF"/>
                </a:solidFill>
                <a:latin typeface="Gulim"/>
                <a:ea typeface="DejaVu Sans"/>
              </a:rPr>
              <a:t>11</a:t>
            </a:fld>
            <a:endParaRPr lang="en-US" sz="1200" b="0" strike="noStrike" spc="-1">
              <a:latin typeface="Arial"/>
            </a:endParaRPr>
          </a:p>
        </p:txBody>
      </p:sp>
      <p:sp>
        <p:nvSpPr>
          <p:cNvPr id="639"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48"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3FCD81-4E27-4D23-8C8E-2F0C52442B19}" type="slidenum">
              <a:rPr lang="en-US" sz="1200" b="1" strike="noStrike" spc="-1">
                <a:solidFill>
                  <a:srgbClr val="FFFFFF"/>
                </a:solidFill>
                <a:latin typeface="Gulim"/>
                <a:ea typeface="DejaVu Sans"/>
              </a:rPr>
              <a:t>12</a:t>
            </a:fld>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83A61A3-E514-4999-9A6C-73F30C3E670D}" type="slidenum">
              <a:rPr lang="en-US" sz="1200" b="1" strike="noStrike" spc="-1">
                <a:solidFill>
                  <a:srgbClr val="FFFFFF"/>
                </a:solidFill>
                <a:latin typeface="Gulim"/>
                <a:ea typeface="DejaVu Sans"/>
              </a:rPr>
              <a:t>13</a:t>
            </a:fld>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stretch/>
        </p:blipFill>
        <p:spPr>
          <a:xfrm>
            <a:off x="2592720" y="1476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54"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Solution Description</a:t>
            </a:r>
          </a:p>
        </p:txBody>
      </p:sp>
    </p:spTree>
    <p:extLst>
      <p:ext uri="{BB962C8B-B14F-4D97-AF65-F5344CB8AC3E}">
        <p14:creationId xmlns:p14="http://schemas.microsoft.com/office/powerpoint/2010/main" val="837995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pPr>
            <a:r>
              <a:rPr lang="en-US" sz="3200" b="0" strike="noStrike" spc="-1">
                <a:solidFill>
                  <a:srgbClr val="FFFFFF"/>
                </a:solidFill>
                <a:latin typeface="Gulim"/>
                <a:ea typeface="DejaVu Sans"/>
              </a:rPr>
              <a:t>Load.In gives your move a game plan</a:t>
            </a:r>
            <a:endParaRPr lang="en-US" sz="3200" b="0" strike="noStrike" spc="-1">
              <a:latin typeface="Arial"/>
            </a:endParaRPr>
          </a:p>
        </p:txBody>
      </p:sp>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Uses artificial intelligence and computer vision </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Provides</a:t>
            </a:r>
            <a:endParaRPr lang="en-US" sz="28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Expert-level instructions</a:t>
            </a:r>
            <a:endParaRPr lang="en-US" sz="24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Tips and tricks on moving day</a:t>
            </a:r>
            <a:endParaRPr lang="en-US" sz="2400" b="0" strike="noStrike" spc="-1">
              <a:latin typeface="Arial"/>
            </a:endParaRPr>
          </a:p>
          <a:p>
            <a:pPr>
              <a:lnSpc>
                <a:spcPct val="90000"/>
              </a:lnSpc>
              <a:spcBef>
                <a:spcPts val="1001"/>
              </a:spcBef>
            </a:pPr>
            <a:endParaRPr lang="en-US" sz="2400" b="0" strike="noStrike" spc="-1">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5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0D6F2B-4A55-463F-B5D4-6DF3DA41FBC0}" type="slidenum">
              <a:rPr lang="en-US" sz="1200" b="1" strike="noStrike" spc="-1">
                <a:solidFill>
                  <a:srgbClr val="FFFFFF"/>
                </a:solidFill>
                <a:latin typeface="Gulim"/>
                <a:ea typeface="DejaVu Sans"/>
              </a:rPr>
              <a:t>15</a:t>
            </a:fld>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8284426-5A3E-4A91-8BA3-F81877726C7D}" type="slidenum">
              <a:rPr lang="en-US" sz="1200" b="1" strike="noStrike" spc="-1">
                <a:solidFill>
                  <a:srgbClr val="FFFFFF"/>
                </a:solidFill>
                <a:latin typeface="Gulim"/>
                <a:ea typeface="DejaVu Sans"/>
              </a:rPr>
              <a:t>16</a:t>
            </a:fld>
            <a:endParaRPr lang="en-US" sz="1200" b="0" strike="noStrike" spc="-1">
              <a:latin typeface="Arial"/>
            </a:endParaRPr>
          </a:p>
        </p:txBody>
      </p:sp>
      <p:pic>
        <p:nvPicPr>
          <p:cNvPr id="663" name="Picture 3"/>
          <p:cNvPicPr/>
          <p:nvPr/>
        </p:nvPicPr>
        <p:blipFill>
          <a:blip r:embed="rId3"/>
          <a:stretch/>
        </p:blipFill>
        <p:spPr>
          <a:xfrm>
            <a:off x="5398560" y="64800"/>
            <a:ext cx="6792480" cy="6792480"/>
          </a:xfrm>
          <a:prstGeom prst="rect">
            <a:avLst/>
          </a:prstGeom>
          <a:ln>
            <a:noFill/>
          </a:ln>
        </p:spPr>
      </p:pic>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66"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AE7632-E04B-4176-81B2-A8150D2AAC5F}" type="slidenum">
              <a:rPr lang="en-US" sz="1200" b="1" strike="noStrike" spc="-1">
                <a:solidFill>
                  <a:srgbClr val="FFFFFF"/>
                </a:solidFill>
                <a:latin typeface="Gulim"/>
                <a:ea typeface="DejaVu Sans"/>
              </a:rPr>
              <a:t>17</a:t>
            </a:fld>
            <a:endParaRPr lang="en-US" sz="1200" b="0" strike="noStrike" spc="-1">
              <a:latin typeface="Arial"/>
            </a:endParaRPr>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6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pic>
        <p:nvPicPr>
          <p:cNvPr id="670" name="Picture 6"/>
          <p:cNvPicPr/>
          <p:nvPr/>
        </p:nvPicPr>
        <p:blipFill>
          <a:blip r:embed="rId3"/>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ea typeface="DejaVu Sans"/>
              </a:rPr>
              <a:t>How will the solution help?</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73" name="CustomShape 2"/>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82037B1-5875-4D1A-8453-CC899DA707DE}" type="slidenum">
              <a:rPr lang="en-US" sz="1200" b="1" strike="noStrike" spc="-1">
                <a:solidFill>
                  <a:srgbClr val="FFFFFF"/>
                </a:solidFill>
                <a:latin typeface="Gulim"/>
                <a:ea typeface="DejaVu Sans"/>
              </a:rPr>
              <a:t>18</a:t>
            </a:fld>
            <a:endParaRPr lang="en-US" sz="1200" b="0" strike="noStrike" spc="-1">
              <a:latin typeface="Arial"/>
            </a:endParaRPr>
          </a:p>
        </p:txBody>
      </p:sp>
      <p:pic>
        <p:nvPicPr>
          <p:cNvPr id="675" name="Picture 5"/>
          <p:cNvPicPr/>
          <p:nvPr/>
        </p:nvPicPr>
        <p:blipFill>
          <a:blip r:embed="rId3"/>
          <a:stretch/>
        </p:blipFill>
        <p:spPr>
          <a:xfrm>
            <a:off x="1573920" y="0"/>
            <a:ext cx="9043200" cy="635508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4078C4A-EBFD-41F1-BB50-2624AFDD3245}" type="slidenum">
              <a:rPr lang="en-US" sz="1200" b="1" strike="noStrike" spc="-1">
                <a:solidFill>
                  <a:srgbClr val="FFFFFF"/>
                </a:solidFill>
                <a:latin typeface="Gulim"/>
                <a:ea typeface="DejaVu Sans"/>
              </a:rPr>
              <a:t>19</a:t>
            </a:fld>
            <a:endParaRPr lang="en-US" sz="1200" b="0" strike="noStrike" spc="-1">
              <a:latin typeface="Arial"/>
            </a:endParaRPr>
          </a:p>
        </p:txBody>
      </p:sp>
      <p:pic>
        <p:nvPicPr>
          <p:cNvPr id="677" name="Picture 6"/>
          <p:cNvPicPr/>
          <p:nvPr/>
        </p:nvPicPr>
        <p:blipFill>
          <a:blip r:embed="rId3"/>
          <a:stretch/>
        </p:blipFill>
        <p:spPr>
          <a:xfrm>
            <a:off x="2637720" y="145800"/>
            <a:ext cx="6915960" cy="656532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7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Contents</a:t>
            </a:r>
            <a:endParaRPr lang="en-US" sz="4400" b="0" strike="noStrike" spc="-1">
              <a:latin typeface="Arial"/>
            </a:endParaRPr>
          </a:p>
        </p:txBody>
      </p:sp>
      <p:sp>
        <p:nvSpPr>
          <p:cNvPr id="569" name="CustomShape 3"/>
          <p:cNvSpPr/>
          <p:nvPr/>
        </p:nvSpPr>
        <p:spPr>
          <a:xfrm>
            <a:off x="838080" y="1478160"/>
            <a:ext cx="10514880"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1500" lnSpcReduction="10000"/>
          </a:bodyPr>
          <a:lstStyle/>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Team Biography: 3</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The Problem: 4-10</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Current Process Flow: 11-12</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The Solution: 13-19</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Major Functional Component Diagram: 20</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What Load.In Will &amp; Will not do: 21-22</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Market Analysis: 23-24</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Risk and Mitigation: 25-26</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Competition: 27</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Conclusion: 28</a:t>
            </a:r>
            <a:endParaRPr lang="en-US" sz="2800" b="0" strike="noStrike" spc="-1" dirty="0">
              <a:latin typeface="Arial"/>
            </a:endParaRP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5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73F445-433D-49CB-9019-A04DF146A6A5}" type="slidenum">
              <a:rPr lang="en-US" sz="1200" b="1" strike="noStrike" spc="-1">
                <a:solidFill>
                  <a:srgbClr val="FFFFFF"/>
                </a:solidFill>
                <a:latin typeface="Gulim"/>
                <a:ea typeface="DejaVu Sans"/>
              </a:rPr>
              <a:t>20</a:t>
            </a:fld>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82"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pic>
        <p:nvPicPr>
          <p:cNvPr id="683" name="Picture 5"/>
          <p:cNvPicPr/>
          <p:nvPr/>
        </p:nvPicPr>
        <p:blipFill>
          <a:blip r:embed="rId3"/>
          <a:stretch/>
        </p:blipFill>
        <p:spPr>
          <a:xfrm>
            <a:off x="2320560" y="406080"/>
            <a:ext cx="7550280" cy="604548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4" name="CustomShape 1"/>
          <p:cNvSpPr/>
          <p:nvPr/>
        </p:nvSpPr>
        <p:spPr bwMode="black">
          <a:xfrm>
            <a:off x="158040" y="225000"/>
            <a:ext cx="4296600" cy="68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5500"/>
          </a:bodyPr>
          <a:lstStyle/>
          <a:p>
            <a:pPr>
              <a:lnSpc>
                <a:spcPct val="90000"/>
              </a:lnSpc>
            </a:pPr>
            <a:r>
              <a:rPr lang="en-US" sz="4400" b="0" strike="noStrike" spc="-1">
                <a:solidFill>
                  <a:srgbClr val="FFFFFF"/>
                </a:solidFill>
                <a:latin typeface="Gulim"/>
                <a:ea typeface="DejaVu Sans"/>
              </a:rPr>
              <a:t>Feedback Loop</a:t>
            </a:r>
            <a:endParaRPr lang="en-US" sz="4400" b="0" strike="noStrike" spc="-1">
              <a:latin typeface="Arial"/>
            </a:endParaRPr>
          </a:p>
        </p:txBody>
      </p:sp>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86" name="CustomShape 3"/>
          <p:cNvSpPr/>
          <p:nvPr/>
        </p:nvSpPr>
        <p:spPr bwMode="black">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FE929BF-C805-4BA4-8403-5A71342416FA}" type="slidenum">
              <a:rPr lang="en-US" sz="1200" b="1" strike="noStrike" spc="-1">
                <a:solidFill>
                  <a:srgbClr val="FFFFFF"/>
                </a:solidFill>
                <a:latin typeface="Gulim"/>
                <a:ea typeface="DejaVu Sans"/>
              </a:rPr>
              <a:t>21</a:t>
            </a:fld>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644800" y="33804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129720" y="257976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56592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268704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App generates 3D models of objects to move</a:t>
            </a:r>
            <a:endParaRPr lang="en-US" sz="1800" b="0" strike="noStrike" spc="-1">
              <a:latin typeface="Arial"/>
            </a:endParaRPr>
          </a:p>
        </p:txBody>
      </p:sp>
      <p:sp>
        <p:nvSpPr>
          <p:cNvPr id="725" name="CustomShape 27"/>
          <p:cNvSpPr/>
          <p:nvPr/>
        </p:nvSpPr>
        <p:spPr bwMode="black">
          <a:xfrm rot="20211000" flipH="1">
            <a:off x="8431920" y="10551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C72C770-DBE6-4031-B5D5-F0E8C11FD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321" y="227791"/>
            <a:ext cx="9879650" cy="6197471"/>
          </a:xfrm>
          <a:prstGeom prst="rect">
            <a:avLst/>
          </a:prstGeom>
        </p:spPr>
      </p:pic>
      <p:sp>
        <p:nvSpPr>
          <p:cNvPr id="744" name="CustomShape 1"/>
          <p:cNvSpPr/>
          <p:nvPr/>
        </p:nvSpPr>
        <p:spPr>
          <a:xfrm>
            <a:off x="237240" y="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200" b="0" strike="noStrike" spc="-1">
                <a:solidFill>
                  <a:srgbClr val="FFFFFF"/>
                </a:solidFill>
                <a:latin typeface="Gulim"/>
                <a:ea typeface="DejaVu Sans"/>
              </a:rPr>
              <a:t>Major Functional Components</a:t>
            </a:r>
            <a:endParaRPr lang="en-US" sz="3200" b="0" strike="noStrike" spc="-1">
              <a:latin typeface="Arial"/>
            </a:endParaRPr>
          </a:p>
        </p:txBody>
      </p:sp>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46"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D1F9513-D88A-4B36-A2EA-52D9584B8FB6}" type="slidenum">
              <a:rPr lang="en-US" sz="1200" b="1" strike="noStrike" spc="-1">
                <a:solidFill>
                  <a:srgbClr val="FFFFFF"/>
                </a:solidFill>
                <a:latin typeface="Gulim"/>
                <a:ea typeface="DejaVu Sans"/>
              </a:rPr>
              <a:t>22</a:t>
            </a:fld>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9E9420-CE31-4586-8124-DE980711B22C}" type="slidenum">
              <a:rPr lang="en-US" sz="1200" b="1" strike="noStrike" spc="-1">
                <a:solidFill>
                  <a:srgbClr val="FFFFFF"/>
                </a:solidFill>
                <a:latin typeface="Gulim"/>
                <a:ea typeface="DejaVu Sans"/>
              </a:rPr>
              <a:t>23</a:t>
            </a:fld>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5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52"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pPr>
            <a:r>
              <a:rPr lang="en-US" sz="6000" b="0" strike="noStrike" spc="-1">
                <a:solidFill>
                  <a:srgbClr val="FFFFFF"/>
                </a:solidFill>
                <a:latin typeface="Gulim"/>
                <a:ea typeface="DejaVu Sans"/>
              </a:rPr>
              <a:t>What Load.In Will Do</a:t>
            </a:r>
            <a:endParaRPr lang="en-US" sz="6000" b="0" strike="noStrike" spc="-1">
              <a:latin typeface="Arial"/>
            </a:endParaRPr>
          </a:p>
        </p:txBody>
      </p:sp>
      <p:sp>
        <p:nvSpPr>
          <p:cNvPr id="753" name="CustomShape 5"/>
          <p:cNvSpPr/>
          <p:nvPr/>
        </p:nvSpPr>
        <p:spPr>
          <a:xfrm>
            <a:off x="733680" y="1396800"/>
            <a:ext cx="51696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54" name="CustomShape 6"/>
          <p:cNvSpPr/>
          <p:nvPr/>
        </p:nvSpPr>
        <p:spPr>
          <a:xfrm>
            <a:off x="6095880" y="1416240"/>
            <a:ext cx="54630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24</a:t>
            </a:fld>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57"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58"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90000"/>
              </a:lnSpc>
            </a:pPr>
            <a:r>
              <a:rPr lang="en-US" sz="6000" b="0" strike="noStrike" spc="-1">
                <a:solidFill>
                  <a:srgbClr val="FFFFFF"/>
                </a:solidFill>
                <a:latin typeface="Gulim"/>
                <a:ea typeface="DejaVu Sans"/>
              </a:rPr>
              <a:t>What Load.In Won’t Do</a:t>
            </a:r>
            <a:endParaRPr lang="en-US" sz="6000" b="0" strike="noStrike" spc="-1">
              <a:latin typeface="Arial"/>
            </a:endParaRPr>
          </a:p>
        </p:txBody>
      </p:sp>
      <p:sp>
        <p:nvSpPr>
          <p:cNvPr id="759" name="CustomShape 5"/>
          <p:cNvSpPr/>
          <p:nvPr/>
        </p:nvSpPr>
        <p:spPr>
          <a:xfrm>
            <a:off x="640080" y="1793520"/>
            <a:ext cx="922572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Pack boxes </a:t>
            </a:r>
            <a:endParaRPr lang="en-US" sz="4000" b="0" strike="noStrike" spc="-1" dirty="0">
              <a:latin typeface="Arial"/>
            </a:endParaRPr>
          </a:p>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Load or unload truck</a:t>
            </a:r>
            <a:endParaRPr lang="en-US" sz="4000" b="0" strike="noStrike" spc="-1" dirty="0">
              <a:latin typeface="Arial"/>
            </a:endParaRPr>
          </a:p>
          <a:p>
            <a:pPr marL="343080" indent="-342360">
              <a:lnSpc>
                <a:spcPct val="107000"/>
              </a:lnSpc>
              <a:spcAft>
                <a:spcPts val="799"/>
              </a:spcAft>
              <a:buClr>
                <a:srgbClr val="FFFFFF"/>
              </a:buClr>
              <a:buFont typeface="Symbol"/>
              <a:buChar char=""/>
            </a:pPr>
            <a:r>
              <a:rPr lang="en-US" sz="4000" b="1" strike="noStrike" spc="-1" dirty="0">
                <a:solidFill>
                  <a:srgbClr val="FFFFFF"/>
                </a:solidFill>
                <a:latin typeface="Calibri"/>
                <a:ea typeface="Calibri"/>
              </a:rPr>
              <a:t>Assist in the driving process</a:t>
            </a:r>
            <a:endParaRPr lang="en-US" sz="40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Design Approach</a:t>
            </a:r>
          </a:p>
        </p:txBody>
      </p:sp>
    </p:spTree>
    <p:extLst>
      <p:ext uri="{BB962C8B-B14F-4D97-AF65-F5344CB8AC3E}">
        <p14:creationId xmlns:p14="http://schemas.microsoft.com/office/powerpoint/2010/main" val="1952440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Risk &amp; Mitigation</a:t>
            </a:r>
          </a:p>
        </p:txBody>
      </p:sp>
    </p:spTree>
    <p:extLst>
      <p:ext uri="{BB962C8B-B14F-4D97-AF65-F5344CB8AC3E}">
        <p14:creationId xmlns:p14="http://schemas.microsoft.com/office/powerpoint/2010/main" val="3739712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27</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graphicFrame>
        <p:nvGraphicFramePr>
          <p:cNvPr id="775" name="Table 4"/>
          <p:cNvGraphicFramePr/>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6" name="CustomShape 5"/>
          <p:cNvSpPr/>
          <p:nvPr/>
        </p:nvSpPr>
        <p:spPr>
          <a:xfrm>
            <a:off x="279000" y="14148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Technical Risks</a:t>
            </a:r>
            <a:endParaRPr lang="en-US" sz="3600" b="0" strike="noStrike" spc="-1">
              <a:latin typeface="Arial"/>
            </a:endParaRPr>
          </a:p>
        </p:txBody>
      </p:sp>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28</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8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82" name="CustomShape 4"/>
          <p:cNvSpPr/>
          <p:nvPr/>
        </p:nvSpPr>
        <p:spPr>
          <a:xfrm>
            <a:off x="279000" y="18792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Customer Risks</a:t>
            </a:r>
            <a:endParaRPr lang="en-US" sz="3600" b="0" strike="noStrike" spc="-1">
              <a:latin typeface="Arial"/>
            </a:endParaRPr>
          </a:p>
        </p:txBody>
      </p:sp>
      <p:sp>
        <p:nvSpPr>
          <p:cNvPr id="783" name="CustomShape 5"/>
          <p:cNvSpPr/>
          <p:nvPr/>
        </p:nvSpPr>
        <p:spPr>
          <a:xfrm>
            <a:off x="6813360" y="462600"/>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End user is inexperienced with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End user finds UI challenging to operate.</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C-3: End users are not satisfied with the recommendations of the application.</a:t>
            </a:r>
            <a:endParaRPr lang="en-US" sz="1800" b="0" strike="noStrike" spc="-1">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End user doesn’t follow the guidelines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Mitigation: Implement a feature that allows the user to repeat/reset certain steps in the application as they progress.</a:t>
            </a:r>
            <a:endParaRPr lang="en-US" sz="1800" b="0" strike="noStrike" spc="-1" dirty="0">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233173938"/>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000000"/>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rgbClr val="000000"/>
                          </a:solidFill>
                          <a:latin typeface="Calibri"/>
                          <a:ea typeface="Calibri"/>
                        </a:rPr>
                        <a:t>C-2</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Arial"/>
                          <a:ea typeface="DejaVu Sans"/>
                        </a:rPr>
                        <a:t>C-3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dirty="0">
                <a:solidFill>
                  <a:srgbClr val="FFFFFF"/>
                </a:solidFill>
                <a:latin typeface="Gulim"/>
              </a:rPr>
              <a:t>Conclusion</a:t>
            </a:r>
          </a:p>
        </p:txBody>
      </p:sp>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11/8/2020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96"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tabLst>
                <a:tab pos="0" algn="l"/>
              </a:tabLst>
            </a:pPr>
            <a:fld id="{6F842E59-12BE-4E26-A3B2-170E542C83C9}" type="slidenum">
              <a:rPr lang="en-US" sz="1200" b="1" strike="noStrike" spc="-1">
                <a:solidFill>
                  <a:srgbClr val="FFFFFF"/>
                </a:solidFill>
                <a:latin typeface="Gulim"/>
              </a:rPr>
              <a:t>29</a:t>
            </a:fld>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Load.In will provide customized expert instructions</a:t>
            </a:r>
            <a:endParaRPr lang="en-US" sz="28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Truck loading instructions based on photogrammetry</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Cost minimization based on input data</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dirty="0">
                <a:solidFill>
                  <a:srgbClr val="FFFFFF"/>
                </a:solidFill>
                <a:latin typeface="Gulim"/>
              </a:rPr>
              <a:t>Provide unique insights to moves due to captured analytics</a:t>
            </a:r>
            <a:endParaRPr lang="en-US" sz="2400" b="0" strike="noStrike" spc="-1" dirty="0">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838080" y="365040"/>
            <a:ext cx="105148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6000" lnSpcReduction="10000"/>
          </a:bodyPr>
          <a:lstStyle/>
          <a:p>
            <a:pPr algn="ctr">
              <a:lnSpc>
                <a:spcPct val="90000"/>
              </a:lnSpc>
            </a:pPr>
            <a:r>
              <a:rPr lang="en-US" sz="4000" b="0" strike="noStrike" spc="-1">
                <a:solidFill>
                  <a:srgbClr val="6DD1A1"/>
                </a:solidFill>
                <a:latin typeface="Gulim"/>
                <a:ea typeface="DejaVu Sans"/>
              </a:rPr>
              <a:t>Who is Team Yellow?</a:t>
            </a:r>
            <a:endParaRPr lang="en-US" sz="4000" b="0" strike="noStrike" spc="-1">
              <a:latin typeface="Arial"/>
            </a:endParaRPr>
          </a:p>
        </p:txBody>
      </p:sp>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5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32720" y="1158840"/>
            <a:ext cx="9525960" cy="5137200"/>
            <a:chOff x="1332720" y="1158840"/>
            <a:chExt cx="9525960" cy="5137200"/>
          </a:xfrm>
        </p:grpSpPr>
        <p:pic>
          <p:nvPicPr>
            <p:cNvPr id="577" name="Byron" descr="A person looking at the camera&#10;&#10;Description automatically generated"/>
            <p:cNvPicPr/>
            <p:nvPr/>
          </p:nvPicPr>
          <p:blipFill>
            <a:blip r:embed="rId3"/>
            <a:srcRect t="12499" b="12499"/>
            <a:stretch/>
          </p:blipFill>
          <p:spPr>
            <a:xfrm>
              <a:off x="1346400"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8751240"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133272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Aquilino</a:t>
              </a:r>
              <a:endParaRPr lang="en-US" sz="2000" b="0" strike="noStrike" spc="-1">
                <a:latin typeface="Arial"/>
              </a:endParaRPr>
            </a:p>
          </p:txBody>
        </p:sp>
        <p:sp>
          <p:nvSpPr>
            <p:cNvPr id="585" name="CustomShape 7"/>
            <p:cNvSpPr/>
            <p:nvPr/>
          </p:nvSpPr>
          <p:spPr>
            <a:xfrm>
              <a:off x="380016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endParaRPr lang="en-US" sz="2000" b="0" strike="noStrike" spc="-1">
                <a:latin typeface="Arial"/>
              </a:endParaRPr>
            </a:p>
          </p:txBody>
        </p:sp>
        <p:sp>
          <p:nvSpPr>
            <p:cNvPr id="586" name="CustomShape 8"/>
            <p:cNvSpPr/>
            <p:nvPr/>
          </p:nvSpPr>
          <p:spPr>
            <a:xfrm>
              <a:off x="626724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Greg Kukanich</a:t>
              </a:r>
              <a:endParaRPr lang="en-US" sz="2000" b="0" strike="noStrike" spc="-1">
                <a:latin typeface="Arial"/>
              </a:endParaRPr>
            </a:p>
          </p:txBody>
        </p:sp>
        <p:sp>
          <p:nvSpPr>
            <p:cNvPr id="587" name="CustomShape 9"/>
            <p:cNvSpPr/>
            <p:nvPr/>
          </p:nvSpPr>
          <p:spPr>
            <a:xfrm>
              <a:off x="873720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endParaRPr lang="en-US" sz="2000" b="0" strike="noStrike" spc="-1">
                <a:latin typeface="Arial"/>
              </a:endParaRPr>
            </a:p>
          </p:txBody>
        </p:sp>
        <p:sp>
          <p:nvSpPr>
            <p:cNvPr id="588" name="CustomShape 10"/>
            <p:cNvSpPr/>
            <p:nvPr/>
          </p:nvSpPr>
          <p:spPr>
            <a:xfrm>
              <a:off x="263196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Daniel Reyna</a:t>
              </a:r>
              <a:endParaRPr lang="en-US" sz="2000" b="0" strike="noStrike" spc="-1">
                <a:latin typeface="Arial"/>
              </a:endParaRPr>
            </a:p>
          </p:txBody>
        </p:sp>
        <p:sp>
          <p:nvSpPr>
            <p:cNvPr id="589" name="CustomShape 11"/>
            <p:cNvSpPr/>
            <p:nvPr/>
          </p:nvSpPr>
          <p:spPr>
            <a:xfrm>
              <a:off x="513504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endParaRPr lang="en-US" sz="2000" b="0" strike="noStrike" spc="-1">
                <a:latin typeface="Arial"/>
              </a:endParaRPr>
            </a:p>
          </p:txBody>
        </p:sp>
        <p:sp>
          <p:nvSpPr>
            <p:cNvPr id="590" name="CustomShape 12"/>
            <p:cNvSpPr/>
            <p:nvPr/>
          </p:nvSpPr>
          <p:spPr>
            <a:xfrm>
              <a:off x="760320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30</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Sources:</a:t>
            </a:r>
            <a:endParaRPr lang="en-US" sz="4400" b="0" strike="noStrike" spc="-1">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3F10E831-BB20-4C98-8D06-9B640AF963D5}" type="slidenum">
              <a:rPr lang="en-US" sz="1200" b="1" strike="noStrike" spc="-1">
                <a:solidFill>
                  <a:srgbClr val="FFFFFF"/>
                </a:solidFill>
                <a:latin typeface="Gulim"/>
                <a:ea typeface="DejaVu Sans"/>
              </a:rPr>
              <a:t>31</a:t>
            </a:fld>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Top 5 Moving Mistakes Across America. (2019, August 13). Article. https://www.article.com/blog/top-5-moving-mistakes/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Wood, T. (2020, January 6). Moving Industry Statistics. MoveBuddha. https://www.movebuddha.com/blog/moving-industry-statistics/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Nat and Friends. (2017, April 18). Google Earth’s Incredible 3D Imagery, Explained. YouTube. https://www.youtube.com/watch?v=suo_aUTUpps&amp;feature=youtu.be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ea typeface="DejaVu Sans"/>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Glossary:</a:t>
            </a:r>
            <a:endParaRPr lang="en-US" sz="4400" b="0" strike="noStrike" spc="-1">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8F10EEF9-4B7E-406E-9045-20F82808E948}" type="slidenum">
              <a:rPr lang="en-US" sz="1200" b="1" strike="noStrike" spc="-1">
                <a:solidFill>
                  <a:srgbClr val="FFFFFF"/>
                </a:solidFill>
                <a:latin typeface="Gulim"/>
                <a:ea typeface="DejaVu Sans"/>
              </a:rPr>
              <a:t>32</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1400" b="0" strike="noStrike" spc="-1">
                <a:solidFill>
                  <a:srgbClr val="404040"/>
                </a:solidFill>
                <a:latin typeface="Gulim"/>
                <a:ea typeface="DejaVu Sans"/>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ea typeface="DejaVu Sans"/>
              </a:rPr>
              <a:t>Photogrammetry</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Algorithm	</a:t>
            </a:r>
            <a:endParaRPr lang="en-US" sz="1400" b="0" strike="noStrike" spc="-1">
              <a:latin typeface="Arial"/>
            </a:endParaRPr>
          </a:p>
          <a:p>
            <a:pPr>
              <a:lnSpc>
                <a:spcPct val="90000"/>
              </a:lnSpc>
            </a:pPr>
            <a:r>
              <a:rPr lang="en-US" sz="1400" b="0" strike="noStrike" spc="-1">
                <a:solidFill>
                  <a:srgbClr val="404040"/>
                </a:solidFill>
                <a:latin typeface="Gulim"/>
                <a:ea typeface="DejaVu Sans"/>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Professional movers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Packing problems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0F91-7FDA-4969-A199-3D3740EFFDC4}"/>
              </a:ext>
            </a:extLst>
          </p:cNvPr>
          <p:cNvSpPr>
            <a:spLocks noGrp="1"/>
          </p:cNvSpPr>
          <p:nvPr>
            <p:ph type="title"/>
          </p:nvPr>
        </p:nvSpPr>
        <p:spPr/>
        <p:txBody>
          <a:bodyPr/>
          <a:lstStyle/>
          <a:p>
            <a:r>
              <a:rPr lang="en-US" spc="-1" dirty="0">
                <a:solidFill>
                  <a:srgbClr val="FFFFFF"/>
                </a:solidFill>
                <a:latin typeface="Gulim"/>
              </a:rPr>
              <a:t>Target Customers and End Users</a:t>
            </a:r>
            <a:endParaRPr lang="en-US" dirty="0">
              <a:solidFill>
                <a:schemeClr val="bg1"/>
              </a:solidFill>
            </a:endParaRPr>
          </a:p>
        </p:txBody>
      </p:sp>
      <p:sp>
        <p:nvSpPr>
          <p:cNvPr id="3" name="TextBox 2">
            <a:extLst>
              <a:ext uri="{FF2B5EF4-FFF2-40B4-BE49-F238E27FC236}">
                <a16:creationId xmlns:a16="http://schemas.microsoft.com/office/drawing/2014/main" id="{4151C24E-3E1F-48EF-AC23-723A86E46031}"/>
              </a:ext>
            </a:extLst>
          </p:cNvPr>
          <p:cNvSpPr txBox="1"/>
          <p:nvPr/>
        </p:nvSpPr>
        <p:spPr>
          <a:xfrm>
            <a:off x="914400" y="1689840"/>
            <a:ext cx="10342485"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Movers</a:t>
            </a:r>
          </a:p>
          <a:p>
            <a:pPr marL="742950" lvl="1" indent="-285750">
              <a:buFont typeface="Arial" panose="020B0604020202020204" pitchFamily="34" charset="0"/>
              <a:buChar char="•"/>
            </a:pPr>
            <a:r>
              <a:rPr lang="en-US" dirty="0">
                <a:solidFill>
                  <a:schemeClr val="bg1"/>
                </a:solidFill>
              </a:rPr>
              <a:t>Looking to save on </a:t>
            </a:r>
          </a:p>
          <a:p>
            <a:pPr marL="1200150" lvl="2" indent="-285750">
              <a:buFont typeface="Arial" panose="020B0604020202020204" pitchFamily="34" charset="0"/>
              <a:buChar char="•"/>
            </a:pPr>
            <a:r>
              <a:rPr lang="en-US" dirty="0">
                <a:solidFill>
                  <a:schemeClr val="bg1"/>
                </a:solidFill>
              </a:rPr>
              <a:t>Time</a:t>
            </a:r>
          </a:p>
          <a:p>
            <a:pPr marL="1200150" lvl="2" indent="-285750">
              <a:buFont typeface="Arial" panose="020B0604020202020204" pitchFamily="34" charset="0"/>
              <a:buChar char="•"/>
            </a:pPr>
            <a:r>
              <a:rPr lang="en-US" dirty="0">
                <a:solidFill>
                  <a:schemeClr val="bg1"/>
                </a:solidFill>
              </a:rPr>
              <a:t>Money</a:t>
            </a:r>
          </a:p>
          <a:p>
            <a:pPr marL="1200150" lvl="2" indent="-285750">
              <a:buFont typeface="Arial" panose="020B0604020202020204" pitchFamily="34" charset="0"/>
              <a:buChar char="•"/>
            </a:pPr>
            <a:r>
              <a:rPr lang="en-US" dirty="0">
                <a:solidFill>
                  <a:schemeClr val="bg1"/>
                </a:solidFill>
              </a:rPr>
              <a:t>Stress</a:t>
            </a:r>
          </a:p>
          <a:p>
            <a:pPr marL="1200150" lvl="2" indent="-285750">
              <a:buFont typeface="Arial" panose="020B0604020202020204" pitchFamily="34" charset="0"/>
              <a:buChar char="•"/>
            </a:pPr>
            <a:r>
              <a:rPr lang="en-US" dirty="0">
                <a:solidFill>
                  <a:schemeClr val="bg1"/>
                </a:solidFill>
              </a:rPr>
              <a:t>Anxiety</a:t>
            </a:r>
          </a:p>
          <a:p>
            <a:pPr marL="285750" indent="-285750">
              <a:buFont typeface="Arial" panose="020B0604020202020204" pitchFamily="34" charset="0"/>
              <a:buChar char="•"/>
            </a:pPr>
            <a:r>
              <a:rPr lang="en-US" dirty="0">
                <a:solidFill>
                  <a:schemeClr val="bg1"/>
                </a:solidFill>
              </a:rPr>
              <a:t>Moving Rental Companies</a:t>
            </a:r>
          </a:p>
          <a:p>
            <a:pPr marL="742950" lvl="1" indent="-285750">
              <a:buFont typeface="Arial" panose="020B0604020202020204" pitchFamily="34" charset="0"/>
              <a:buChar char="•"/>
            </a:pPr>
            <a:r>
              <a:rPr lang="en-US" dirty="0">
                <a:solidFill>
                  <a:schemeClr val="bg1"/>
                </a:solidFill>
              </a:rPr>
              <a:t>Looking to appeal more to DIY movers</a:t>
            </a:r>
          </a:p>
          <a:p>
            <a:pPr marL="742950" lvl="1" indent="-285750">
              <a:buFont typeface="Arial" panose="020B0604020202020204" pitchFamily="34" charset="0"/>
              <a:buChar char="•"/>
            </a:pPr>
            <a:r>
              <a:rPr lang="en-US" dirty="0">
                <a:solidFill>
                  <a:schemeClr val="bg1"/>
                </a:solidFill>
              </a:rPr>
              <a:t>Increase revenue while reducing risk</a:t>
            </a:r>
          </a:p>
        </p:txBody>
      </p:sp>
    </p:spTree>
    <p:extLst>
      <p:ext uri="{BB962C8B-B14F-4D97-AF65-F5344CB8AC3E}">
        <p14:creationId xmlns:p14="http://schemas.microsoft.com/office/powerpoint/2010/main" val="584574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2946-C56D-4339-98E4-4ABC4CEE4EE9}"/>
              </a:ext>
            </a:extLst>
          </p:cNvPr>
          <p:cNvSpPr>
            <a:spLocks noGrp="1"/>
          </p:cNvSpPr>
          <p:nvPr>
            <p:ph type="title"/>
          </p:nvPr>
        </p:nvSpPr>
        <p:spPr/>
        <p:txBody>
          <a:bodyPr/>
          <a:lstStyle/>
          <a:p>
            <a:r>
              <a:rPr lang="en-US" spc="-1" dirty="0">
                <a:solidFill>
                  <a:srgbClr val="FFFFFF"/>
                </a:solidFill>
                <a:latin typeface="Gulim"/>
              </a:rPr>
              <a:t>Benefits to Customer</a:t>
            </a:r>
            <a:endParaRPr lang="en-US" dirty="0"/>
          </a:p>
        </p:txBody>
      </p:sp>
      <p:sp>
        <p:nvSpPr>
          <p:cNvPr id="4" name="TextBox 3">
            <a:extLst>
              <a:ext uri="{FF2B5EF4-FFF2-40B4-BE49-F238E27FC236}">
                <a16:creationId xmlns:a16="http://schemas.microsoft.com/office/drawing/2014/main" id="{7ECFDAEF-0204-416F-80D4-FB9C9312B8C4}"/>
              </a:ext>
            </a:extLst>
          </p:cNvPr>
          <p:cNvSpPr txBox="1"/>
          <p:nvPr/>
        </p:nvSpPr>
        <p:spPr>
          <a:xfrm>
            <a:off x="838080" y="1689840"/>
            <a:ext cx="10259007" cy="480131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a:t>
            </a:r>
          </a:p>
          <a:p>
            <a:pPr marL="742950" lvl="1" indent="-285750">
              <a:buFont typeface="Arial" panose="020B0604020202020204" pitchFamily="34" charset="0"/>
              <a:buChar char="•"/>
            </a:pPr>
            <a:r>
              <a:rPr lang="en-US" dirty="0">
                <a:solidFill>
                  <a:schemeClr val="bg1"/>
                </a:solidFill>
              </a:rPr>
              <a:t>Being shown how to</a:t>
            </a:r>
          </a:p>
          <a:p>
            <a:pPr marL="1200150" lvl="2" indent="-285750">
              <a:buFont typeface="Arial" panose="020B0604020202020204" pitchFamily="34" charset="0"/>
              <a:buChar char="•"/>
            </a:pPr>
            <a:r>
              <a:rPr lang="en-US" dirty="0">
                <a:solidFill>
                  <a:schemeClr val="bg1"/>
                </a:solidFill>
              </a:rPr>
              <a:t>Pack boxes for increased organization</a:t>
            </a:r>
          </a:p>
          <a:p>
            <a:pPr marL="1200150" lvl="2" indent="-285750">
              <a:buFont typeface="Arial" panose="020B0604020202020204" pitchFamily="34" charset="0"/>
              <a:buChar char="•"/>
            </a:pPr>
            <a:r>
              <a:rPr lang="en-US" dirty="0">
                <a:solidFill>
                  <a:schemeClr val="bg1"/>
                </a:solidFill>
              </a:rPr>
              <a:t>Properly load their truck for increased efficiency</a:t>
            </a:r>
          </a:p>
          <a:p>
            <a:pPr marL="742950" lvl="1" indent="-285750">
              <a:buFont typeface="Arial" panose="020B0604020202020204" pitchFamily="34" charset="0"/>
              <a:buChar char="•"/>
            </a:pPr>
            <a:r>
              <a:rPr lang="en-US" dirty="0">
                <a:solidFill>
                  <a:schemeClr val="bg1"/>
                </a:solidFill>
              </a:rPr>
              <a:t>Being provided with expert advice</a:t>
            </a:r>
          </a:p>
          <a:p>
            <a:pPr marL="1200150" lvl="2" indent="-285750">
              <a:buFont typeface="Arial" panose="020B0604020202020204" pitchFamily="34" charset="0"/>
              <a:buChar char="•"/>
            </a:pPr>
            <a:r>
              <a:rPr lang="en-US" dirty="0">
                <a:solidFill>
                  <a:schemeClr val="bg1"/>
                </a:solidFill>
              </a:rPr>
              <a:t>Database full of tips that a user can search through with keywords</a:t>
            </a:r>
          </a:p>
          <a:p>
            <a:pPr marL="1200150" lvl="2" indent="-285750">
              <a:buFont typeface="Arial" panose="020B0604020202020204" pitchFamily="34" charset="0"/>
              <a:buChar char="•"/>
            </a:pPr>
            <a:r>
              <a:rPr lang="en-US" dirty="0">
                <a:solidFill>
                  <a:schemeClr val="bg1"/>
                </a:solidFill>
              </a:rPr>
              <a:t>Live-chat support for questions not answered through the tips</a:t>
            </a:r>
          </a:p>
          <a:p>
            <a:pPr marL="742950" lvl="1" indent="-285750">
              <a:buFont typeface="Arial" panose="020B0604020202020204" pitchFamily="34" charset="0"/>
              <a:buChar char="•"/>
            </a:pPr>
            <a:r>
              <a:rPr lang="en-US" dirty="0">
                <a:solidFill>
                  <a:schemeClr val="bg1"/>
                </a:solidFill>
              </a:rPr>
              <a:t>Saving of Time and Money</a:t>
            </a:r>
          </a:p>
          <a:p>
            <a:pPr marL="1200150" lvl="2" indent="-285750">
              <a:buFont typeface="Arial" panose="020B0604020202020204" pitchFamily="34" charset="0"/>
              <a:buChar char="•"/>
            </a:pPr>
            <a:r>
              <a:rPr lang="en-US" dirty="0">
                <a:solidFill>
                  <a:schemeClr val="bg1"/>
                </a:solidFill>
              </a:rPr>
              <a:t>Increased efficiency will lead to less trips and materials used</a:t>
            </a:r>
          </a:p>
          <a:p>
            <a:pPr marL="742950" lvl="1" indent="-285750">
              <a:buFont typeface="Arial" panose="020B0604020202020204" pitchFamily="34" charset="0"/>
              <a:buChar char="•"/>
            </a:pPr>
            <a:r>
              <a:rPr lang="en-US" dirty="0">
                <a:solidFill>
                  <a:schemeClr val="bg1"/>
                </a:solidFill>
              </a:rPr>
              <a:t>Peace of Mind</a:t>
            </a:r>
          </a:p>
          <a:p>
            <a:pPr marL="1200150" lvl="2" indent="-285750">
              <a:buFont typeface="Arial" panose="020B0604020202020204" pitchFamily="34" charset="0"/>
              <a:buChar char="•"/>
            </a:pPr>
            <a:r>
              <a:rPr lang="en-US" dirty="0">
                <a:solidFill>
                  <a:schemeClr val="bg1"/>
                </a:solidFill>
              </a:rPr>
              <a:t>Fragile items being safely transported</a:t>
            </a:r>
          </a:p>
          <a:p>
            <a:pPr lvl="2"/>
            <a:endParaRPr lang="en-US" dirty="0">
              <a:solidFill>
                <a:schemeClr val="bg1"/>
              </a:solidFill>
            </a:endParaRPr>
          </a:p>
          <a:p>
            <a:pPr marL="285750" indent="-285750">
              <a:buFont typeface="Arial" panose="020B0604020202020204" pitchFamily="34" charset="0"/>
              <a:buChar char="•"/>
            </a:pPr>
            <a:r>
              <a:rPr lang="en-US" dirty="0">
                <a:solidFill>
                  <a:schemeClr val="bg1"/>
                </a:solidFill>
              </a:rPr>
              <a:t>Moving Rental Companies</a:t>
            </a:r>
          </a:p>
          <a:p>
            <a:pPr marL="742950" lvl="1" indent="-285750">
              <a:buFont typeface="Arial" panose="020B0604020202020204" pitchFamily="34" charset="0"/>
              <a:buChar char="•"/>
            </a:pPr>
            <a:r>
              <a:rPr lang="en-US" dirty="0">
                <a:solidFill>
                  <a:schemeClr val="bg1"/>
                </a:solidFill>
              </a:rPr>
              <a:t>Become more appealing to do it yourself movers</a:t>
            </a:r>
          </a:p>
          <a:p>
            <a:pPr marL="1200150" lvl="2" indent="-285750">
              <a:buFont typeface="Arial" panose="020B0604020202020204" pitchFamily="34" charset="0"/>
              <a:buChar char="•"/>
            </a:pPr>
            <a:r>
              <a:rPr lang="en-US" dirty="0">
                <a:solidFill>
                  <a:schemeClr val="bg1"/>
                </a:solidFill>
              </a:rPr>
              <a:t>Being able to provide them with a game plan in their move process</a:t>
            </a:r>
          </a:p>
          <a:p>
            <a:pPr marL="742950" lvl="1" indent="-285750">
              <a:buFont typeface="Arial" panose="020B0604020202020204" pitchFamily="34" charset="0"/>
              <a:buChar char="•"/>
            </a:pPr>
            <a:r>
              <a:rPr lang="en-US" dirty="0">
                <a:solidFill>
                  <a:schemeClr val="bg1"/>
                </a:solidFill>
              </a:rPr>
              <a:t>Reduce Risk and Increase Revenue</a:t>
            </a:r>
          </a:p>
          <a:p>
            <a:pPr marL="1200150" lvl="2" indent="-285750">
              <a:buFont typeface="Arial" panose="020B0604020202020204" pitchFamily="34" charset="0"/>
              <a:buChar char="•"/>
            </a:pPr>
            <a:r>
              <a:rPr lang="en-US" dirty="0" err="1">
                <a:solidFill>
                  <a:schemeClr val="bg1"/>
                </a:solidFill>
              </a:rPr>
              <a:t>Load.In</a:t>
            </a:r>
            <a:r>
              <a:rPr lang="en-US" dirty="0">
                <a:solidFill>
                  <a:schemeClr val="bg1"/>
                </a:solidFill>
              </a:rPr>
              <a:t> provides plan and reduces time but still leads to truck rentals</a:t>
            </a:r>
          </a:p>
        </p:txBody>
      </p:sp>
    </p:spTree>
    <p:extLst>
      <p:ext uri="{BB962C8B-B14F-4D97-AF65-F5344CB8AC3E}">
        <p14:creationId xmlns:p14="http://schemas.microsoft.com/office/powerpoint/2010/main" val="1070691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E0A3E-CE13-4C53-B238-D0987E59CCFF}"/>
              </a:ext>
            </a:extLst>
          </p:cNvPr>
          <p:cNvSpPr>
            <a:spLocks noGrp="1"/>
          </p:cNvSpPr>
          <p:nvPr>
            <p:ph type="title"/>
          </p:nvPr>
        </p:nvSpPr>
        <p:spPr>
          <a:xfrm>
            <a:off x="834501" y="365039"/>
            <a:ext cx="10518459" cy="966611"/>
          </a:xfrm>
        </p:spPr>
        <p:txBody>
          <a:bodyPr/>
          <a:lstStyle/>
          <a:p>
            <a:r>
              <a:rPr lang="en-US" spc="-1" dirty="0">
                <a:solidFill>
                  <a:srgbClr val="FFFFFF"/>
                </a:solidFill>
                <a:latin typeface="Gulim"/>
              </a:rPr>
              <a:t>User Roles</a:t>
            </a:r>
            <a:endParaRPr lang="en-US" dirty="0"/>
          </a:p>
        </p:txBody>
      </p:sp>
      <p:pic>
        <p:nvPicPr>
          <p:cNvPr id="4" name="Picture 3" descr="A picture containing toy, person, holding, standing&#10;&#10;Description automatically generated">
            <a:extLst>
              <a:ext uri="{FF2B5EF4-FFF2-40B4-BE49-F238E27FC236}">
                <a16:creationId xmlns:a16="http://schemas.microsoft.com/office/drawing/2014/main" id="{3DEA0E2E-02CE-40CE-8AB2-066594CC5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738" y="1707288"/>
            <a:ext cx="2953512" cy="2664169"/>
          </a:xfrm>
          <a:prstGeom prst="rect">
            <a:avLst/>
          </a:prstGeom>
        </p:spPr>
      </p:pic>
      <p:pic>
        <p:nvPicPr>
          <p:cNvPr id="6" name="Picture 5" descr="A drawing of a cartoon character&#10;&#10;Description automatically generated">
            <a:extLst>
              <a:ext uri="{FF2B5EF4-FFF2-40B4-BE49-F238E27FC236}">
                <a16:creationId xmlns:a16="http://schemas.microsoft.com/office/drawing/2014/main" id="{AC3592CC-8CDE-4E03-8C11-0DFAE6D84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67" y="1695148"/>
            <a:ext cx="2956265" cy="2658861"/>
          </a:xfrm>
          <a:prstGeom prst="rect">
            <a:avLst/>
          </a:prstGeom>
        </p:spPr>
      </p:pic>
      <p:sp>
        <p:nvSpPr>
          <p:cNvPr id="9" name="TextBox 8">
            <a:extLst>
              <a:ext uri="{FF2B5EF4-FFF2-40B4-BE49-F238E27FC236}">
                <a16:creationId xmlns:a16="http://schemas.microsoft.com/office/drawing/2014/main" id="{8D98D746-2A5F-42BD-8633-FAC89E2915A7}"/>
              </a:ext>
            </a:extLst>
          </p:cNvPr>
          <p:cNvSpPr txBox="1"/>
          <p:nvPr/>
        </p:nvSpPr>
        <p:spPr>
          <a:xfrm>
            <a:off x="1278384" y="4563122"/>
            <a:ext cx="1615736" cy="646331"/>
          </a:xfrm>
          <a:prstGeom prst="rect">
            <a:avLst/>
          </a:prstGeom>
          <a:noFill/>
        </p:spPr>
        <p:txBody>
          <a:bodyPr wrap="square" rtlCol="0">
            <a:spAutoFit/>
          </a:bodyPr>
          <a:lstStyle/>
          <a:p>
            <a:r>
              <a:rPr lang="en-US" dirty="0">
                <a:solidFill>
                  <a:schemeClr val="bg1"/>
                </a:solidFill>
              </a:rPr>
              <a:t>Mover</a:t>
            </a:r>
            <a:endParaRPr lang="en-US" dirty="0"/>
          </a:p>
          <a:p>
            <a:endParaRPr lang="en-US" dirty="0"/>
          </a:p>
        </p:txBody>
      </p:sp>
      <p:sp>
        <p:nvSpPr>
          <p:cNvPr id="10" name="TextBox 9">
            <a:extLst>
              <a:ext uri="{FF2B5EF4-FFF2-40B4-BE49-F238E27FC236}">
                <a16:creationId xmlns:a16="http://schemas.microsoft.com/office/drawing/2014/main" id="{ABBC0EA9-7B68-40AE-BD1F-22F8CE09739E}"/>
              </a:ext>
            </a:extLst>
          </p:cNvPr>
          <p:cNvSpPr txBox="1"/>
          <p:nvPr/>
        </p:nvSpPr>
        <p:spPr>
          <a:xfrm>
            <a:off x="4904912" y="4521830"/>
            <a:ext cx="1553593" cy="646331"/>
          </a:xfrm>
          <a:prstGeom prst="rect">
            <a:avLst/>
          </a:prstGeom>
          <a:noFill/>
        </p:spPr>
        <p:txBody>
          <a:bodyPr wrap="square" rtlCol="0">
            <a:spAutoFit/>
          </a:bodyPr>
          <a:lstStyle/>
          <a:p>
            <a:r>
              <a:rPr lang="en-US" dirty="0">
                <a:solidFill>
                  <a:schemeClr val="bg1"/>
                </a:solidFill>
              </a:rPr>
              <a:t>Move Expert</a:t>
            </a:r>
          </a:p>
          <a:p>
            <a:endParaRPr lang="en-US" dirty="0"/>
          </a:p>
        </p:txBody>
      </p:sp>
      <p:sp>
        <p:nvSpPr>
          <p:cNvPr id="11" name="TextBox 10">
            <a:extLst>
              <a:ext uri="{FF2B5EF4-FFF2-40B4-BE49-F238E27FC236}">
                <a16:creationId xmlns:a16="http://schemas.microsoft.com/office/drawing/2014/main" id="{7DC0B020-096A-46B7-BB16-77D8E6D8F0B9}"/>
              </a:ext>
            </a:extLst>
          </p:cNvPr>
          <p:cNvSpPr txBox="1"/>
          <p:nvPr/>
        </p:nvSpPr>
        <p:spPr>
          <a:xfrm>
            <a:off x="8087557" y="4563122"/>
            <a:ext cx="3587276" cy="646331"/>
          </a:xfrm>
          <a:prstGeom prst="rect">
            <a:avLst/>
          </a:prstGeom>
          <a:noFill/>
        </p:spPr>
        <p:txBody>
          <a:bodyPr wrap="square" rtlCol="0">
            <a:spAutoFit/>
          </a:bodyPr>
          <a:lstStyle/>
          <a:p>
            <a:r>
              <a:rPr lang="en-US" dirty="0">
                <a:solidFill>
                  <a:schemeClr val="bg1"/>
                </a:solidFill>
              </a:rPr>
              <a:t>Rental Company Representative</a:t>
            </a:r>
          </a:p>
          <a:p>
            <a:endParaRPr lang="en-US" dirty="0">
              <a:solidFill>
                <a:schemeClr val="bg1"/>
              </a:solidFill>
            </a:endParaRPr>
          </a:p>
        </p:txBody>
      </p:sp>
      <p:sp>
        <p:nvSpPr>
          <p:cNvPr id="15" name="TextBox 14">
            <a:extLst>
              <a:ext uri="{FF2B5EF4-FFF2-40B4-BE49-F238E27FC236}">
                <a16:creationId xmlns:a16="http://schemas.microsoft.com/office/drawing/2014/main" id="{1B33790B-CE00-4FD0-A8EF-8FD83A22D86B}"/>
              </a:ext>
            </a:extLst>
          </p:cNvPr>
          <p:cNvSpPr txBox="1"/>
          <p:nvPr/>
        </p:nvSpPr>
        <p:spPr>
          <a:xfrm>
            <a:off x="408372" y="5011048"/>
            <a:ext cx="3240349"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Do it yourself mover</a:t>
            </a:r>
          </a:p>
          <a:p>
            <a:pPr marL="285750" indent="-285750">
              <a:buFont typeface="Arial" panose="020B0604020202020204" pitchFamily="34" charset="0"/>
              <a:buChar char="•"/>
            </a:pPr>
            <a:r>
              <a:rPr lang="en-US" sz="1600" dirty="0">
                <a:solidFill>
                  <a:schemeClr val="bg1"/>
                </a:solidFill>
              </a:rPr>
              <a:t>Looking to reduce the cost and time needed to move</a:t>
            </a:r>
          </a:p>
        </p:txBody>
      </p:sp>
      <p:sp>
        <p:nvSpPr>
          <p:cNvPr id="18" name="TextBox 17">
            <a:extLst>
              <a:ext uri="{FF2B5EF4-FFF2-40B4-BE49-F238E27FC236}">
                <a16:creationId xmlns:a16="http://schemas.microsoft.com/office/drawing/2014/main" id="{981B7CC2-4633-4360-8DCA-8E8977E7E9C9}"/>
              </a:ext>
            </a:extLst>
          </p:cNvPr>
          <p:cNvSpPr txBox="1"/>
          <p:nvPr/>
        </p:nvSpPr>
        <p:spPr>
          <a:xfrm>
            <a:off x="4035793" y="4897468"/>
            <a:ext cx="2910294"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Expert in the moving industry</a:t>
            </a:r>
          </a:p>
          <a:p>
            <a:pPr marL="285750" indent="-285750">
              <a:buFont typeface="Arial" panose="020B0604020202020204" pitchFamily="34" charset="0"/>
              <a:buChar char="•"/>
            </a:pPr>
            <a:r>
              <a:rPr lang="en-US" sz="1600" dirty="0">
                <a:solidFill>
                  <a:schemeClr val="bg1"/>
                </a:solidFill>
              </a:rPr>
              <a:t>Provides tips and advice to DIY movers</a:t>
            </a:r>
          </a:p>
        </p:txBody>
      </p:sp>
      <p:pic>
        <p:nvPicPr>
          <p:cNvPr id="22" name="Picture 21" descr="Icon&#10;&#10;Description automatically generated">
            <a:extLst>
              <a:ext uri="{FF2B5EF4-FFF2-40B4-BE49-F238E27FC236}">
                <a16:creationId xmlns:a16="http://schemas.microsoft.com/office/drawing/2014/main" id="{0EF49B87-3E29-460B-A6C8-A08959ADA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557" y="1689840"/>
            <a:ext cx="2930699" cy="2658861"/>
          </a:xfrm>
          <a:prstGeom prst="rect">
            <a:avLst/>
          </a:prstGeom>
        </p:spPr>
      </p:pic>
      <p:sp>
        <p:nvSpPr>
          <p:cNvPr id="23" name="TextBox 22">
            <a:extLst>
              <a:ext uri="{FF2B5EF4-FFF2-40B4-BE49-F238E27FC236}">
                <a16:creationId xmlns:a16="http://schemas.microsoft.com/office/drawing/2014/main" id="{5069E30A-D770-4C10-8AAB-38B85DD1DD1D}"/>
              </a:ext>
            </a:extLst>
          </p:cNvPr>
          <p:cNvSpPr txBox="1"/>
          <p:nvPr/>
        </p:nvSpPr>
        <p:spPr>
          <a:xfrm>
            <a:off x="8087557" y="5011048"/>
            <a:ext cx="339127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Employee of a moving rental company</a:t>
            </a:r>
          </a:p>
          <a:p>
            <a:pPr marL="285750" indent="-285750">
              <a:buFont typeface="Arial" panose="020B0604020202020204" pitchFamily="34" charset="0"/>
              <a:buChar char="•"/>
            </a:pPr>
            <a:r>
              <a:rPr lang="en-US" sz="1600" dirty="0">
                <a:solidFill>
                  <a:schemeClr val="bg1"/>
                </a:solidFill>
              </a:rPr>
              <a:t>Can provide customer with rental truck and materials</a:t>
            </a:r>
          </a:p>
        </p:txBody>
      </p:sp>
    </p:spTree>
    <p:extLst>
      <p:ext uri="{BB962C8B-B14F-4D97-AF65-F5344CB8AC3E}">
        <p14:creationId xmlns:p14="http://schemas.microsoft.com/office/powerpoint/2010/main" val="1468888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8BE4F-60A3-49B3-B3B3-09DFAA677F5B}"/>
              </a:ext>
            </a:extLst>
          </p:cNvPr>
          <p:cNvSpPr>
            <a:spLocks noGrp="1"/>
          </p:cNvSpPr>
          <p:nvPr>
            <p:ph type="title"/>
          </p:nvPr>
        </p:nvSpPr>
        <p:spPr>
          <a:xfrm>
            <a:off x="838080" y="365040"/>
            <a:ext cx="10514880" cy="1089132"/>
          </a:xfrm>
        </p:spPr>
        <p:txBody>
          <a:bodyPr/>
          <a:lstStyle/>
          <a:p>
            <a:r>
              <a:rPr lang="en-US" spc="-1" dirty="0">
                <a:solidFill>
                  <a:srgbClr val="FFFFFF"/>
                </a:solidFill>
                <a:latin typeface="Gulim"/>
              </a:rPr>
              <a:t>User Roles</a:t>
            </a:r>
            <a:endParaRPr lang="en-US" dirty="0"/>
          </a:p>
        </p:txBody>
      </p:sp>
      <p:pic>
        <p:nvPicPr>
          <p:cNvPr id="4" name="Picture 3" descr="A close up of a computer&#10;&#10;Description automatically generated">
            <a:extLst>
              <a:ext uri="{FF2B5EF4-FFF2-40B4-BE49-F238E27FC236}">
                <a16:creationId xmlns:a16="http://schemas.microsoft.com/office/drawing/2014/main" id="{1766B086-B0C6-4509-B5FC-C29FA4C9E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1530" y="1689840"/>
            <a:ext cx="3191430" cy="2667000"/>
          </a:xfrm>
          <a:prstGeom prst="rect">
            <a:avLst/>
          </a:prstGeom>
        </p:spPr>
      </p:pic>
      <p:pic>
        <p:nvPicPr>
          <p:cNvPr id="8" name="Picture 7" descr="Icon&#10;&#10;Description automatically generated">
            <a:extLst>
              <a:ext uri="{FF2B5EF4-FFF2-40B4-BE49-F238E27FC236}">
                <a16:creationId xmlns:a16="http://schemas.microsoft.com/office/drawing/2014/main" id="{9C99347C-38E9-456A-8398-B242767E4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806" y="1689841"/>
            <a:ext cx="2510068" cy="26670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09130EDF-CF16-43A4-BBC2-CCE2B9F27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47" y="1689841"/>
            <a:ext cx="2856104" cy="2667000"/>
          </a:xfrm>
          <a:prstGeom prst="rect">
            <a:avLst/>
          </a:prstGeom>
        </p:spPr>
      </p:pic>
      <p:sp>
        <p:nvSpPr>
          <p:cNvPr id="11" name="TextBox 10">
            <a:extLst>
              <a:ext uri="{FF2B5EF4-FFF2-40B4-BE49-F238E27FC236}">
                <a16:creationId xmlns:a16="http://schemas.microsoft.com/office/drawing/2014/main" id="{D2530F52-521D-497C-BAEF-7420C217114F}"/>
              </a:ext>
            </a:extLst>
          </p:cNvPr>
          <p:cNvSpPr txBox="1"/>
          <p:nvPr/>
        </p:nvSpPr>
        <p:spPr>
          <a:xfrm>
            <a:off x="630047" y="4454008"/>
            <a:ext cx="2856104" cy="646331"/>
          </a:xfrm>
          <a:prstGeom prst="rect">
            <a:avLst/>
          </a:prstGeom>
          <a:noFill/>
        </p:spPr>
        <p:txBody>
          <a:bodyPr wrap="square" rtlCol="0">
            <a:spAutoFit/>
          </a:bodyPr>
          <a:lstStyle/>
          <a:p>
            <a:pPr algn="ctr"/>
            <a:r>
              <a:rPr lang="en-US" dirty="0">
                <a:solidFill>
                  <a:schemeClr val="bg1"/>
                </a:solidFill>
              </a:rPr>
              <a:t>Website Visitor</a:t>
            </a:r>
          </a:p>
          <a:p>
            <a:endParaRPr lang="en-US" dirty="0"/>
          </a:p>
        </p:txBody>
      </p:sp>
      <p:sp>
        <p:nvSpPr>
          <p:cNvPr id="12" name="TextBox 11">
            <a:extLst>
              <a:ext uri="{FF2B5EF4-FFF2-40B4-BE49-F238E27FC236}">
                <a16:creationId xmlns:a16="http://schemas.microsoft.com/office/drawing/2014/main" id="{6693B9F4-73F2-4302-9FAD-993459FE33A5}"/>
              </a:ext>
            </a:extLst>
          </p:cNvPr>
          <p:cNvSpPr txBox="1"/>
          <p:nvPr/>
        </p:nvSpPr>
        <p:spPr>
          <a:xfrm>
            <a:off x="4568806" y="4482584"/>
            <a:ext cx="2510068" cy="369332"/>
          </a:xfrm>
          <a:prstGeom prst="rect">
            <a:avLst/>
          </a:prstGeom>
          <a:noFill/>
        </p:spPr>
        <p:txBody>
          <a:bodyPr wrap="square" rtlCol="0">
            <a:spAutoFit/>
          </a:bodyPr>
          <a:lstStyle/>
          <a:p>
            <a:pPr algn="ctr"/>
            <a:r>
              <a:rPr lang="en-US" dirty="0">
                <a:solidFill>
                  <a:schemeClr val="bg1"/>
                </a:solidFill>
              </a:rPr>
              <a:t>Chat-Bot Manager</a:t>
            </a:r>
          </a:p>
        </p:txBody>
      </p:sp>
      <p:sp>
        <p:nvSpPr>
          <p:cNvPr id="13" name="TextBox 12">
            <a:extLst>
              <a:ext uri="{FF2B5EF4-FFF2-40B4-BE49-F238E27FC236}">
                <a16:creationId xmlns:a16="http://schemas.microsoft.com/office/drawing/2014/main" id="{21AC2AD1-E69D-42E4-9B08-6F8EB68A3D00}"/>
              </a:ext>
            </a:extLst>
          </p:cNvPr>
          <p:cNvSpPr txBox="1"/>
          <p:nvPr/>
        </p:nvSpPr>
        <p:spPr>
          <a:xfrm>
            <a:off x="8161529" y="4511159"/>
            <a:ext cx="3191430" cy="369332"/>
          </a:xfrm>
          <a:prstGeom prst="rect">
            <a:avLst/>
          </a:prstGeom>
          <a:noFill/>
        </p:spPr>
        <p:txBody>
          <a:bodyPr wrap="square" rtlCol="0">
            <a:spAutoFit/>
          </a:bodyPr>
          <a:lstStyle/>
          <a:p>
            <a:pPr algn="ctr"/>
            <a:r>
              <a:rPr lang="en-US" dirty="0">
                <a:solidFill>
                  <a:schemeClr val="bg1"/>
                </a:solidFill>
              </a:rPr>
              <a:t>Administrator</a:t>
            </a:r>
          </a:p>
        </p:txBody>
      </p:sp>
      <p:sp>
        <p:nvSpPr>
          <p:cNvPr id="15" name="TextBox 14">
            <a:extLst>
              <a:ext uri="{FF2B5EF4-FFF2-40B4-BE49-F238E27FC236}">
                <a16:creationId xmlns:a16="http://schemas.microsoft.com/office/drawing/2014/main" id="{EB067BB4-2E81-48D6-B38E-3A2EFC8EAD85}"/>
              </a:ext>
            </a:extLst>
          </p:cNvPr>
          <p:cNvSpPr txBox="1"/>
          <p:nvPr/>
        </p:nvSpPr>
        <p:spPr>
          <a:xfrm>
            <a:off x="8161530" y="4880491"/>
            <a:ext cx="3191431"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System super user</a:t>
            </a:r>
          </a:p>
          <a:p>
            <a:pPr marL="285750" indent="-285750">
              <a:buFont typeface="Arial" panose="020B0604020202020204" pitchFamily="34" charset="0"/>
              <a:buChar char="•"/>
            </a:pPr>
            <a:r>
              <a:rPr lang="en-US" dirty="0">
                <a:solidFill>
                  <a:schemeClr val="bg1"/>
                </a:solidFill>
              </a:rPr>
              <a:t>Has ability to access internal systems for user support</a:t>
            </a:r>
          </a:p>
        </p:txBody>
      </p:sp>
      <p:sp>
        <p:nvSpPr>
          <p:cNvPr id="5" name="TextBox 4">
            <a:extLst>
              <a:ext uri="{FF2B5EF4-FFF2-40B4-BE49-F238E27FC236}">
                <a16:creationId xmlns:a16="http://schemas.microsoft.com/office/drawing/2014/main" id="{0B94106D-6DF5-4C01-A048-8A123C30ADC7}"/>
              </a:ext>
            </a:extLst>
          </p:cNvPr>
          <p:cNvSpPr txBox="1"/>
          <p:nvPr/>
        </p:nvSpPr>
        <p:spPr>
          <a:xfrm>
            <a:off x="630047" y="4798368"/>
            <a:ext cx="2856104"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 accessing website</a:t>
            </a:r>
          </a:p>
          <a:p>
            <a:pPr marL="285750" indent="-285750">
              <a:buFont typeface="Arial" panose="020B0604020202020204" pitchFamily="34" charset="0"/>
              <a:buChar char="•"/>
            </a:pPr>
            <a:r>
              <a:rPr lang="en-US" dirty="0">
                <a:solidFill>
                  <a:schemeClr val="bg1"/>
                </a:solidFill>
              </a:rPr>
              <a:t>Looking for help on their move</a:t>
            </a:r>
          </a:p>
        </p:txBody>
      </p:sp>
      <p:sp>
        <p:nvSpPr>
          <p:cNvPr id="6" name="TextBox 5">
            <a:extLst>
              <a:ext uri="{FF2B5EF4-FFF2-40B4-BE49-F238E27FC236}">
                <a16:creationId xmlns:a16="http://schemas.microsoft.com/office/drawing/2014/main" id="{E74CA903-F351-4708-9256-10C9FB857265}"/>
              </a:ext>
            </a:extLst>
          </p:cNvPr>
          <p:cNvSpPr txBox="1"/>
          <p:nvPr/>
        </p:nvSpPr>
        <p:spPr>
          <a:xfrm>
            <a:off x="4568806" y="4777173"/>
            <a:ext cx="2510068"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User who communicates with  customer when FAQ fails</a:t>
            </a:r>
          </a:p>
        </p:txBody>
      </p:sp>
    </p:spTree>
    <p:extLst>
      <p:ext uri="{BB962C8B-B14F-4D97-AF65-F5344CB8AC3E}">
        <p14:creationId xmlns:p14="http://schemas.microsoft.com/office/powerpoint/2010/main" val="4013530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0B50-4AB5-4478-8495-DB6B3D98666F}"/>
              </a:ext>
            </a:extLst>
          </p:cNvPr>
          <p:cNvSpPr>
            <a:spLocks noGrp="1"/>
          </p:cNvSpPr>
          <p:nvPr>
            <p:ph type="title"/>
          </p:nvPr>
        </p:nvSpPr>
        <p:spPr/>
        <p:txBody>
          <a:bodyPr/>
          <a:lstStyle/>
          <a:p>
            <a:r>
              <a:rPr lang="en-US" spc="-1" dirty="0">
                <a:solidFill>
                  <a:srgbClr val="FFFFFF"/>
                </a:solidFill>
                <a:latin typeface="Gulim"/>
              </a:rPr>
              <a:t>User Roles</a:t>
            </a:r>
            <a:endParaRPr lang="en-US" dirty="0"/>
          </a:p>
        </p:txBody>
      </p:sp>
      <p:pic>
        <p:nvPicPr>
          <p:cNvPr id="4" name="Picture 3" descr="Graphical user interface&#10;&#10;Description automatically generated">
            <a:extLst>
              <a:ext uri="{FF2B5EF4-FFF2-40B4-BE49-F238E27FC236}">
                <a16:creationId xmlns:a16="http://schemas.microsoft.com/office/drawing/2014/main" id="{5739B770-7F8D-4FB1-A8CB-832AFE5E7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689840"/>
            <a:ext cx="3152775" cy="2463060"/>
          </a:xfrm>
          <a:prstGeom prst="rect">
            <a:avLst/>
          </a:prstGeom>
        </p:spPr>
      </p:pic>
      <p:sp>
        <p:nvSpPr>
          <p:cNvPr id="5" name="TextBox 4">
            <a:extLst>
              <a:ext uri="{FF2B5EF4-FFF2-40B4-BE49-F238E27FC236}">
                <a16:creationId xmlns:a16="http://schemas.microsoft.com/office/drawing/2014/main" id="{1E438532-D6C9-4846-9AD3-73CDCEA2D89F}"/>
              </a:ext>
            </a:extLst>
          </p:cNvPr>
          <p:cNvSpPr txBox="1"/>
          <p:nvPr/>
        </p:nvSpPr>
        <p:spPr>
          <a:xfrm>
            <a:off x="514350" y="4391025"/>
            <a:ext cx="3152775" cy="369332"/>
          </a:xfrm>
          <a:prstGeom prst="rect">
            <a:avLst/>
          </a:prstGeom>
          <a:noFill/>
        </p:spPr>
        <p:txBody>
          <a:bodyPr wrap="square" rtlCol="0">
            <a:spAutoFit/>
          </a:bodyPr>
          <a:lstStyle/>
          <a:p>
            <a:pPr algn="ctr"/>
            <a:r>
              <a:rPr lang="en-US" dirty="0">
                <a:solidFill>
                  <a:schemeClr val="bg1"/>
                </a:solidFill>
              </a:rPr>
              <a:t>Tester</a:t>
            </a:r>
          </a:p>
        </p:txBody>
      </p:sp>
      <p:sp>
        <p:nvSpPr>
          <p:cNvPr id="6" name="TextBox 5">
            <a:extLst>
              <a:ext uri="{FF2B5EF4-FFF2-40B4-BE49-F238E27FC236}">
                <a16:creationId xmlns:a16="http://schemas.microsoft.com/office/drawing/2014/main" id="{F69726EE-A859-4E42-848B-7047F3D86CE2}"/>
              </a:ext>
            </a:extLst>
          </p:cNvPr>
          <p:cNvSpPr txBox="1"/>
          <p:nvPr/>
        </p:nvSpPr>
        <p:spPr>
          <a:xfrm>
            <a:off x="514349" y="4667250"/>
            <a:ext cx="3152775"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Will assume any of the other roles</a:t>
            </a:r>
          </a:p>
          <a:p>
            <a:pPr marL="285750" indent="-285750">
              <a:buFont typeface="Arial" panose="020B0604020202020204" pitchFamily="34" charset="0"/>
              <a:buChar char="•"/>
            </a:pPr>
            <a:r>
              <a:rPr lang="en-US" dirty="0">
                <a:solidFill>
                  <a:schemeClr val="bg1"/>
                </a:solidFill>
              </a:rPr>
              <a:t>Will input fake data to test systems for errors</a:t>
            </a:r>
          </a:p>
          <a:p>
            <a:endParaRPr lang="en-US" dirty="0">
              <a:solidFill>
                <a:schemeClr val="bg1"/>
              </a:solidFill>
            </a:endParaRPr>
          </a:p>
        </p:txBody>
      </p:sp>
    </p:spTree>
    <p:extLst>
      <p:ext uri="{BB962C8B-B14F-4D97-AF65-F5344CB8AC3E}">
        <p14:creationId xmlns:p14="http://schemas.microsoft.com/office/powerpoint/2010/main" val="3786815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Slides from the feasibility presentation not called out by name in the design rubric but why delete them?</a:t>
            </a:r>
          </a:p>
        </p:txBody>
      </p:sp>
    </p:spTree>
    <p:extLst>
      <p:ext uri="{BB962C8B-B14F-4D97-AF65-F5344CB8AC3E}">
        <p14:creationId xmlns:p14="http://schemas.microsoft.com/office/powerpoint/2010/main" val="1010465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0" name="CustomShape 1"/>
          <p:cNvSpPr/>
          <p:nvPr/>
        </p:nvSpPr>
        <p:spPr>
          <a:xfrm>
            <a:off x="838080" y="0"/>
            <a:ext cx="10514160" cy="1279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FFFFFF"/>
                </a:solidFill>
                <a:latin typeface="Gulim"/>
                <a:ea typeface="DejaVu Sans"/>
              </a:rPr>
              <a:t>The Moving Industry Market</a:t>
            </a:r>
            <a:endParaRPr lang="en-US" sz="4400" b="0" strike="noStrike" spc="-1">
              <a:latin typeface="Arial"/>
            </a:endParaRPr>
          </a:p>
        </p:txBody>
      </p:sp>
      <p:sp>
        <p:nvSpPr>
          <p:cNvPr id="761" name="CustomShape 2"/>
          <p:cNvSpPr/>
          <p:nvPr/>
        </p:nvSpPr>
        <p:spPr>
          <a:xfrm>
            <a:off x="397042" y="1865880"/>
            <a:ext cx="5636918" cy="3986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Nearly all moving companies are either all inclusive or DIY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However the all-inclusive services are often very expensive</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All the DIY services provide no assistance or guidance and lead to confusion and wasted money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The market is shifting towards software being utilized to increase efficiency and decrease costs</a:t>
            </a:r>
          </a:p>
        </p:txBody>
      </p:sp>
      <p:pic>
        <p:nvPicPr>
          <p:cNvPr id="762" name="Picture 759"/>
          <p:cNvPicPr/>
          <p:nvPr/>
        </p:nvPicPr>
        <p:blipFill>
          <a:blip r:embed="rId3"/>
          <a:stretch/>
        </p:blipFill>
        <p:spPr>
          <a:xfrm>
            <a:off x="6213240" y="1828800"/>
            <a:ext cx="5490000" cy="3930840"/>
          </a:xfrm>
          <a:prstGeom prst="rect">
            <a:avLst/>
          </a:prstGeom>
          <a:ln>
            <a:noFill/>
          </a:ln>
        </p:spPr>
      </p:pic>
      <p:sp>
        <p:nvSpPr>
          <p:cNvPr id="763" name="CustomShape 3"/>
          <p:cNvSpPr/>
          <p:nvPr/>
        </p:nvSpPr>
        <p:spPr>
          <a:xfrm>
            <a:off x="6309360" y="5852160"/>
            <a:ext cx="5393880" cy="2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000000"/>
                </a:solidFill>
                <a:latin typeface="Gulim"/>
                <a:ea typeface="DejaVu Sans"/>
              </a:rPr>
              <a:t> by technavio.com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76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B4B981A-E6A7-42DC-819E-9B24497FDC81}" type="slidenum">
              <a:rPr lang="en-US" sz="1200" b="1" strike="noStrike" spc="-1">
                <a:solidFill>
                  <a:srgbClr val="FFFFFF"/>
                </a:solidFill>
                <a:latin typeface="Gulim"/>
                <a:ea typeface="DejaVu Sans"/>
              </a:rPr>
              <a:t>39</a:t>
            </a:fld>
            <a:endParaRPr lang="en-US" sz="1200" b="0" strike="noStrike" spc="-1">
              <a:latin typeface="Arial"/>
            </a:endParaRPr>
          </a:p>
        </p:txBody>
      </p:sp>
      <p:sp>
        <p:nvSpPr>
          <p:cNvPr id="765"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57B041B-AB91-4E0E-9218-E6EEB226ADBF}"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66"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Problem Background</a:t>
            </a:r>
          </a:p>
        </p:txBody>
      </p:sp>
    </p:spTree>
    <p:extLst>
      <p:ext uri="{BB962C8B-B14F-4D97-AF65-F5344CB8AC3E}">
        <p14:creationId xmlns:p14="http://schemas.microsoft.com/office/powerpoint/2010/main" val="2682251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7" name="CustomShape 1"/>
          <p:cNvSpPr/>
          <p:nvPr/>
        </p:nvSpPr>
        <p:spPr>
          <a:xfrm rot="21595800">
            <a:off x="836640" y="6480"/>
            <a:ext cx="10515600" cy="1272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a:solidFill>
                  <a:srgbClr val="FFFFFF"/>
                </a:solidFill>
                <a:latin typeface="Gulim"/>
                <a:ea typeface="DejaVu Sans"/>
              </a:rPr>
              <a:t>Benefits to the Customer</a:t>
            </a:r>
            <a:endParaRPr lang="en-US" sz="6000" b="0" strike="noStrike" spc="-1">
              <a:latin typeface="Arial"/>
            </a:endParaRPr>
          </a:p>
        </p:txBody>
      </p:sp>
      <p:sp>
        <p:nvSpPr>
          <p:cNvPr id="768" name="CustomShape 2"/>
          <p:cNvSpPr/>
          <p:nvPr/>
        </p:nvSpPr>
        <p:spPr>
          <a:xfrm>
            <a:off x="835920" y="1706760"/>
            <a:ext cx="10514160" cy="4218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shown how to</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Pack boxes for increased organization.</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Saving of money and time due to the entire moving process being made more efficient.</a:t>
            </a:r>
          </a:p>
          <a:p>
            <a:pPr marL="541080" indent="-457200">
              <a:lnSpc>
                <a:spcPct val="100000"/>
              </a:lnSpc>
              <a:spcBef>
                <a:spcPts val="1134"/>
              </a:spcBef>
              <a:buClr>
                <a:schemeClr val="bg1"/>
              </a:buClr>
              <a:buSzPct val="100000"/>
              <a:buFont typeface="Arial" panose="020B0604020202020204" pitchFamily="34" charset="0"/>
              <a:buChar char="•"/>
            </a:pPr>
            <a:r>
              <a:rPr lang="en-US" sz="2800" spc="-1" dirty="0">
                <a:solidFill>
                  <a:srgbClr val="FFFFFF"/>
                </a:solidFill>
                <a:latin typeface="Gulim"/>
                <a:ea typeface="DejaVu Sans"/>
              </a:rPr>
              <a:t>Peace of mind about fragile items safely transported</a:t>
            </a:r>
            <a:endParaRPr lang="en-US" sz="2800" b="0" strike="noStrike" spc="-1" dirty="0">
              <a:solidFill>
                <a:srgbClr val="FFFFFF"/>
              </a:solidFill>
              <a:latin typeface="Gulim"/>
              <a:ea typeface="DejaVu Sans"/>
            </a:endParaRPr>
          </a:p>
        </p:txBody>
      </p:sp>
      <p:sp>
        <p:nvSpPr>
          <p:cNvPr id="769"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E517A0F-BBD0-482D-A30C-457D47718E84}" type="slidenum">
              <a:rPr lang="en-US" sz="1200" b="1" strike="noStrike" spc="-1">
                <a:solidFill>
                  <a:srgbClr val="FFFFFF"/>
                </a:solidFill>
                <a:latin typeface="Gulim"/>
                <a:ea typeface="DejaVu Sans"/>
              </a:rPr>
              <a:t>40</a:t>
            </a:fld>
            <a:endParaRPr lang="en-US" sz="1200" b="0" strike="noStrike" spc="-1">
              <a:latin typeface="Arial"/>
            </a:endParaRPr>
          </a:p>
        </p:txBody>
      </p:sp>
      <p:sp>
        <p:nvSpPr>
          <p:cNvPr id="7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FCA1FA0-E34E-487A-A593-762F41AFFF3F}"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7" name="CustomShape 1"/>
          <p:cNvSpPr/>
          <p:nvPr/>
        </p:nvSpPr>
        <p:spPr>
          <a:xfrm>
            <a:off x="185040" y="0"/>
            <a:ext cx="3511080" cy="22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The Competition</a:t>
            </a:r>
            <a:endParaRPr lang="en-US" sz="4400" b="0" strike="noStrike" spc="-1">
              <a:latin typeface="Arial"/>
            </a:endParaRPr>
          </a:p>
        </p:txBody>
      </p:sp>
      <p:sp>
        <p:nvSpPr>
          <p:cNvPr id="78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A3115D0-1D42-466C-9A70-7564559BB23A}"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78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90"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59E177F-A1C8-4EEE-AA83-12763B25521E}" type="slidenum">
              <a:rPr lang="en-US" sz="1200" b="1" strike="noStrike" spc="-1">
                <a:solidFill>
                  <a:srgbClr val="FFFFFF"/>
                </a:solidFill>
                <a:latin typeface="Gulim"/>
                <a:ea typeface="DejaVu Sans"/>
              </a:rPr>
              <a:t>41</a:t>
            </a:fld>
            <a:endParaRPr lang="en-US" sz="1200" b="0" strike="noStrike" spc="-1">
              <a:latin typeface="Arial"/>
            </a:endParaRPr>
          </a:p>
        </p:txBody>
      </p:sp>
      <p:pic>
        <p:nvPicPr>
          <p:cNvPr id="791" name="Picture 5"/>
          <p:cNvPicPr/>
          <p:nvPr/>
        </p:nvPicPr>
        <p:blipFill>
          <a:blip r:embed="rId3">
            <a:extLst>
              <a:ext uri="{28A0092B-C50C-407E-A947-70E740481C1C}">
                <a14:useLocalDpi xmlns:a14="http://schemas.microsoft.com/office/drawing/2010/main" val="0"/>
              </a:ext>
            </a:extLst>
          </a:blip>
          <a:srcRect/>
          <a:stretch/>
        </p:blipFill>
        <p:spPr>
          <a:xfrm>
            <a:off x="4038540" y="381240"/>
            <a:ext cx="7906559" cy="59299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59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E923B918-6FB6-4146-8DFE-7CEE35143B9F}" type="slidenum">
              <a:rPr lang="en-US" sz="1200" b="1" strike="noStrike" spc="-1">
                <a:solidFill>
                  <a:srgbClr val="FFFFFF"/>
                </a:solidFill>
                <a:latin typeface="Gulim"/>
                <a:ea typeface="DejaVu Sans"/>
              </a:rPr>
              <a:t>5</a:t>
            </a:fld>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00"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B7C6A91-7CD5-4E39-BBF5-C3B44352CFE8}" type="slidenum">
              <a:rPr lang="en-US" sz="1200" b="1" strike="noStrike" spc="-1">
                <a:solidFill>
                  <a:srgbClr val="FFFFFF"/>
                </a:solidFill>
                <a:latin typeface="Gulim"/>
                <a:ea typeface="DejaVu Sans"/>
              </a:rPr>
              <a:t>6</a:t>
            </a:fld>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CustomShape 1"/>
          <p:cNvSpPr/>
          <p:nvPr/>
        </p:nvSpPr>
        <p:spPr>
          <a:xfrm>
            <a:off x="838080" y="365040"/>
            <a:ext cx="10514880" cy="53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4500" lnSpcReduction="20000"/>
          </a:bodyPr>
          <a:lstStyle/>
          <a:p>
            <a:pPr algn="ctr">
              <a:lnSpc>
                <a:spcPct val="90000"/>
              </a:lnSpc>
            </a:pPr>
            <a:r>
              <a:rPr lang="en-US" sz="4400" b="0" strike="noStrike" spc="-1">
                <a:solidFill>
                  <a:srgbClr val="6DD1A1"/>
                </a:solidFill>
                <a:latin typeface="Gulim"/>
                <a:ea typeface="DejaVu Sans"/>
              </a:rPr>
              <a:t>Professional Movers Are Costly</a:t>
            </a:r>
            <a:endParaRPr lang="en-US" sz="4400" b="0" strike="noStrike" spc="-1">
              <a:latin typeface="Arial"/>
            </a:endParaRPr>
          </a:p>
        </p:txBody>
      </p:sp>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05"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464C077-36C8-4A03-8948-F596F40E6536}" type="slidenum">
              <a:rPr lang="en-US" sz="1200" b="1" strike="noStrike" spc="-1">
                <a:solidFill>
                  <a:srgbClr val="FFFFFF"/>
                </a:solidFill>
                <a:latin typeface="Gulim"/>
                <a:ea typeface="DejaVu Sans"/>
              </a:rPr>
              <a:t>7</a:t>
            </a:fld>
            <a:endParaRPr lang="en-US" sz="1200" b="0" strike="noStrike" spc="-1">
              <a:latin typeface="Arial"/>
            </a:endParaRPr>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FA62B36-A6E1-42BE-9D69-859B1CB40C3F}" type="slidenum">
              <a:rPr lang="en-US" sz="1200" b="1" strike="noStrike" spc="-1">
                <a:solidFill>
                  <a:srgbClr val="FFFFFF"/>
                </a:solidFill>
                <a:latin typeface="Gulim"/>
                <a:ea typeface="DejaVu Sans"/>
              </a:rPr>
              <a:t>8</a:t>
            </a:fld>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1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
          <p:cNvSpPr/>
          <p:nvPr/>
        </p:nvSpPr>
        <p:spPr>
          <a:xfrm>
            <a:off x="762120" y="10116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Loading can be a major issue</a:t>
            </a:r>
            <a:endParaRPr lang="en-US" sz="3200" b="0" strike="noStrike" spc="-1">
              <a:latin typeface="Arial"/>
            </a:endParaRPr>
          </a:p>
        </p:txBody>
      </p:sp>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Poor loading can cause</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Property damage</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Car accidents</a:t>
            </a:r>
            <a:br/>
            <a:br/>
            <a:r>
              <a:rPr lang="en-US" sz="2400" b="0" strike="noStrike" spc="-1">
                <a:solidFill>
                  <a:srgbClr val="6DD1A1"/>
                </a:solidFill>
                <a:latin typeface="Gulim"/>
                <a:ea typeface="DejaVu Sans"/>
              </a:rPr>
              <a: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An estimated </a:t>
            </a:r>
            <a:r>
              <a:rPr lang="en-US" sz="2800" b="1" strike="noStrike" spc="-1">
                <a:solidFill>
                  <a:srgbClr val="6DD1A1"/>
                </a:solidFill>
                <a:latin typeface="Gulim"/>
                <a:ea typeface="DejaVu Sans"/>
              </a:rPr>
              <a:t>50,000</a:t>
            </a:r>
            <a:r>
              <a:rPr lang="en-US" sz="2800" b="0" strike="noStrike" spc="-1">
                <a:solidFill>
                  <a:srgbClr val="6DD1A1"/>
                </a:solidFill>
                <a:latin typeface="Gulim"/>
                <a:ea typeface="DejaVu Sans"/>
              </a:rPr>
              <a:t> accidents related to trailer towing occur each year.</a:t>
            </a:r>
            <a:endParaRPr lang="en-US" sz="2800" b="0" strike="noStrike" spc="-1">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11/8/2020</a:t>
            </a:fld>
            <a:endParaRPr lang="en-US" sz="1200" b="0" strike="noStrike" spc="-1">
              <a:latin typeface="Arial"/>
            </a:endParaRPr>
          </a:p>
        </p:txBody>
      </p:sp>
      <p:sp>
        <p:nvSpPr>
          <p:cNvPr id="61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7105128-9295-4BF8-9274-497A1357731A}" type="slidenum">
              <a:rPr lang="en-US" sz="1200" b="1" strike="noStrike" spc="-1">
                <a:solidFill>
                  <a:srgbClr val="FFFFFF"/>
                </a:solidFill>
                <a:latin typeface="Gulim"/>
                <a:ea typeface="DejaVu Sans"/>
              </a:rPr>
              <a:t>9</a:t>
            </a:fld>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6671</TotalTime>
  <Words>2199</Words>
  <Application>Microsoft Office PowerPoint</Application>
  <PresentationFormat>Widescreen</PresentationFormat>
  <Paragraphs>419</Paragraphs>
  <Slides>41</Slides>
  <Notes>31</Notes>
  <HiddenSlides>4</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41</vt:i4>
      </vt:variant>
    </vt:vector>
  </HeadingPairs>
  <TitlesOfParts>
    <vt:vector size="59"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Problem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Approach</vt:lpstr>
      <vt:lpstr>Risk &amp; Mitigation</vt:lpstr>
      <vt:lpstr>PowerPoint Presentation</vt:lpstr>
      <vt:lpstr>PowerPoint Presentation</vt:lpstr>
      <vt:lpstr>PowerPoint Presentation</vt:lpstr>
      <vt:lpstr>PowerPoint Presentation</vt:lpstr>
      <vt:lpstr>PowerPoint Presentation</vt:lpstr>
      <vt:lpstr>PowerPoint Presentation</vt:lpstr>
      <vt:lpstr>Target Customers and End Users</vt:lpstr>
      <vt:lpstr>Benefits to Customer</vt:lpstr>
      <vt:lpstr>User Roles</vt:lpstr>
      <vt:lpstr>User Roles</vt:lpstr>
      <vt:lpstr>User Roles</vt:lpstr>
      <vt:lpstr>Slides from the feasibility presentation not called out by name in the design rubric but why delete them?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paul rodriguez</cp:lastModifiedBy>
  <cp:revision>226</cp:revision>
  <cp:lastPrinted>2020-10-15T02:45:41Z</cp:lastPrinted>
  <dcterms:created xsi:type="dcterms:W3CDTF">2020-09-10T01:29:18Z</dcterms:created>
  <dcterms:modified xsi:type="dcterms:W3CDTF">2020-11-08T22:16:44Z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ies>
</file>